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9" r:id="rId3"/>
    <p:sldId id="260" r:id="rId4"/>
    <p:sldId id="263" r:id="rId5"/>
    <p:sldId id="264" r:id="rId6"/>
    <p:sldId id="265" r:id="rId7"/>
    <p:sldId id="279" r:id="rId8"/>
    <p:sldId id="266" r:id="rId9"/>
    <p:sldId id="268" r:id="rId10"/>
    <p:sldId id="271" r:id="rId11"/>
    <p:sldId id="269" r:id="rId12"/>
    <p:sldId id="278" r:id="rId13"/>
    <p:sldId id="275" r:id="rId14"/>
    <p:sldId id="270" r:id="rId15"/>
    <p:sldId id="276" r:id="rId16"/>
    <p:sldId id="281" r:id="rId17"/>
    <p:sldId id="277" r:id="rId18"/>
    <p:sldId id="282" r:id="rId19"/>
    <p:sldId id="284" r:id="rId20"/>
    <p:sldId id="283" r:id="rId21"/>
    <p:sldId id="285" r:id="rId22"/>
    <p:sldId id="286" r:id="rId23"/>
    <p:sldId id="288" r:id="rId24"/>
    <p:sldId id="290" r:id="rId25"/>
    <p:sldId id="291" r:id="rId26"/>
    <p:sldId id="295" r:id="rId27"/>
    <p:sldId id="294" r:id="rId28"/>
    <p:sldId id="293" r:id="rId29"/>
    <p:sldId id="297" r:id="rId30"/>
    <p:sldId id="298" r:id="rId31"/>
    <p:sldId id="296" r:id="rId32"/>
    <p:sldId id="299" r:id="rId33"/>
    <p:sldId id="300" r:id="rId34"/>
    <p:sldId id="302" r:id="rId35"/>
    <p:sldId id="301" r:id="rId36"/>
    <p:sldId id="303" r:id="rId37"/>
    <p:sldId id="305" r:id="rId38"/>
    <p:sldId id="292" r:id="rId39"/>
    <p:sldId id="304" r:id="rId40"/>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58BB26-4F72-A443-8A66-C92041B177CD}">
          <p14:sldIdLst>
            <p14:sldId id="256"/>
          </p14:sldIdLst>
        </p14:section>
        <p14:section name="Variable Stars" id="{A4167435-E471-E848-9C69-E049B7444869}">
          <p14:sldIdLst>
            <p14:sldId id="259"/>
            <p14:sldId id="260"/>
            <p14:sldId id="263"/>
            <p14:sldId id="264"/>
            <p14:sldId id="265"/>
            <p14:sldId id="279"/>
            <p14:sldId id="266"/>
            <p14:sldId id="268"/>
            <p14:sldId id="271"/>
            <p14:sldId id="269"/>
            <p14:sldId id="278"/>
            <p14:sldId id="275"/>
            <p14:sldId id="270"/>
            <p14:sldId id="276"/>
            <p14:sldId id="281"/>
            <p14:sldId id="277"/>
            <p14:sldId id="282"/>
            <p14:sldId id="284"/>
            <p14:sldId id="283"/>
            <p14:sldId id="285"/>
            <p14:sldId id="286"/>
            <p14:sldId id="288"/>
            <p14:sldId id="290"/>
            <p14:sldId id="291"/>
            <p14:sldId id="295"/>
            <p14:sldId id="294"/>
            <p14:sldId id="293"/>
            <p14:sldId id="297"/>
            <p14:sldId id="298"/>
            <p14:sldId id="296"/>
            <p14:sldId id="299"/>
            <p14:sldId id="300"/>
            <p14:sldId id="302"/>
            <p14:sldId id="301"/>
            <p14:sldId id="303"/>
            <p14:sldId id="305"/>
            <p14:sldId id="292"/>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36D0"/>
    <a:srgbClr val="D5C4F0"/>
    <a:srgbClr val="E3CC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98"/>
    <p:restoredTop sz="94582"/>
  </p:normalViewPr>
  <p:slideViewPr>
    <p:cSldViewPr snapToGrid="0">
      <p:cViewPr>
        <p:scale>
          <a:sx n="77" d="100"/>
          <a:sy n="77" d="100"/>
        </p:scale>
        <p:origin x="712" y="1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33CD26-67A2-4942-8028-3A24200711D2}" type="datetimeFigureOut">
              <a:rPr lang="en-IT" smtClean="0"/>
              <a:t>09/10/23</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536470-D56B-2041-A84A-4B4D8B7F0ACB}" type="slidenum">
              <a:rPr lang="en-IT" smtClean="0"/>
              <a:t>‹#›</a:t>
            </a:fld>
            <a:endParaRPr lang="en-IT"/>
          </a:p>
        </p:txBody>
      </p:sp>
    </p:spTree>
    <p:extLst>
      <p:ext uri="{BB962C8B-B14F-4D97-AF65-F5344CB8AC3E}">
        <p14:creationId xmlns:p14="http://schemas.microsoft.com/office/powerpoint/2010/main" val="2634587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0B536470-D56B-2041-A84A-4B4D8B7F0ACB}" type="slidenum">
              <a:rPr lang="en-IT" smtClean="0"/>
              <a:t>3</a:t>
            </a:fld>
            <a:endParaRPr lang="en-IT"/>
          </a:p>
        </p:txBody>
      </p:sp>
    </p:spTree>
    <p:extLst>
      <p:ext uri="{BB962C8B-B14F-4D97-AF65-F5344CB8AC3E}">
        <p14:creationId xmlns:p14="http://schemas.microsoft.com/office/powerpoint/2010/main" val="3009281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E91E9-B377-9B3C-C84A-09C85168E13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020AF235-5E8A-E576-8050-4156AE0266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1AF3EEC5-F0DD-CEE4-4F77-166948FA1574}"/>
              </a:ext>
            </a:extLst>
          </p:cNvPr>
          <p:cNvSpPr>
            <a:spLocks noGrp="1"/>
          </p:cNvSpPr>
          <p:nvPr>
            <p:ph type="dt" sz="half" idx="10"/>
          </p:nvPr>
        </p:nvSpPr>
        <p:spPr/>
        <p:txBody>
          <a:bodyPr/>
          <a:lstStyle/>
          <a:p>
            <a:fld id="{4F121ABE-4C06-2841-9D9B-5A636E6B2193}" type="datetimeFigureOut">
              <a:rPr lang="en-IT" smtClean="0"/>
              <a:t>09/10/23</a:t>
            </a:fld>
            <a:endParaRPr lang="en-IT"/>
          </a:p>
        </p:txBody>
      </p:sp>
      <p:sp>
        <p:nvSpPr>
          <p:cNvPr id="5" name="Footer Placeholder 4">
            <a:extLst>
              <a:ext uri="{FF2B5EF4-FFF2-40B4-BE49-F238E27FC236}">
                <a16:creationId xmlns:a16="http://schemas.microsoft.com/office/drawing/2014/main" id="{F696696C-A3DD-3F99-7D90-8C2EBC226309}"/>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667CEDDB-5FAE-2E7B-D49B-CBEB7278FE60}"/>
              </a:ext>
            </a:extLst>
          </p:cNvPr>
          <p:cNvSpPr>
            <a:spLocks noGrp="1"/>
          </p:cNvSpPr>
          <p:nvPr>
            <p:ph type="sldNum" sz="quarter" idx="12"/>
          </p:nvPr>
        </p:nvSpPr>
        <p:spPr/>
        <p:txBody>
          <a:bodyPr/>
          <a:lstStyle/>
          <a:p>
            <a:fld id="{1D7FEC6D-4A55-B943-B5DB-32A9BED580BE}" type="slidenum">
              <a:rPr lang="en-IT" smtClean="0"/>
              <a:t>‹#›</a:t>
            </a:fld>
            <a:endParaRPr lang="en-IT"/>
          </a:p>
        </p:txBody>
      </p:sp>
    </p:spTree>
    <p:extLst>
      <p:ext uri="{BB962C8B-B14F-4D97-AF65-F5344CB8AC3E}">
        <p14:creationId xmlns:p14="http://schemas.microsoft.com/office/powerpoint/2010/main" val="3186338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CE45B-95C8-CA16-5084-B182AE1C869A}"/>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6E7922F5-A768-5362-0550-F64D1D0C3F4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1B925CC8-9662-54A0-959D-F33855081305}"/>
              </a:ext>
            </a:extLst>
          </p:cNvPr>
          <p:cNvSpPr>
            <a:spLocks noGrp="1"/>
          </p:cNvSpPr>
          <p:nvPr>
            <p:ph type="dt" sz="half" idx="10"/>
          </p:nvPr>
        </p:nvSpPr>
        <p:spPr/>
        <p:txBody>
          <a:bodyPr/>
          <a:lstStyle/>
          <a:p>
            <a:fld id="{4F121ABE-4C06-2841-9D9B-5A636E6B2193}" type="datetimeFigureOut">
              <a:rPr lang="en-IT" smtClean="0"/>
              <a:t>09/10/23</a:t>
            </a:fld>
            <a:endParaRPr lang="en-IT"/>
          </a:p>
        </p:txBody>
      </p:sp>
      <p:sp>
        <p:nvSpPr>
          <p:cNvPr id="5" name="Footer Placeholder 4">
            <a:extLst>
              <a:ext uri="{FF2B5EF4-FFF2-40B4-BE49-F238E27FC236}">
                <a16:creationId xmlns:a16="http://schemas.microsoft.com/office/drawing/2014/main" id="{8DB1B67F-0358-1A70-A253-692A1CA9E2EC}"/>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3602B9A-7D3F-1E5B-A5A4-9E64F1B5FDCF}"/>
              </a:ext>
            </a:extLst>
          </p:cNvPr>
          <p:cNvSpPr>
            <a:spLocks noGrp="1"/>
          </p:cNvSpPr>
          <p:nvPr>
            <p:ph type="sldNum" sz="quarter" idx="12"/>
          </p:nvPr>
        </p:nvSpPr>
        <p:spPr/>
        <p:txBody>
          <a:bodyPr/>
          <a:lstStyle/>
          <a:p>
            <a:fld id="{1D7FEC6D-4A55-B943-B5DB-32A9BED580BE}" type="slidenum">
              <a:rPr lang="en-IT" smtClean="0"/>
              <a:t>‹#›</a:t>
            </a:fld>
            <a:endParaRPr lang="en-IT"/>
          </a:p>
        </p:txBody>
      </p:sp>
    </p:spTree>
    <p:extLst>
      <p:ext uri="{BB962C8B-B14F-4D97-AF65-F5344CB8AC3E}">
        <p14:creationId xmlns:p14="http://schemas.microsoft.com/office/powerpoint/2010/main" val="2594408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642026-3405-A65E-9715-9328CF952DE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466DD4CC-23DD-0B6F-0001-842357A2253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82F29794-7FB6-CDE9-4F5A-A6D217B9BFF6}"/>
              </a:ext>
            </a:extLst>
          </p:cNvPr>
          <p:cNvSpPr>
            <a:spLocks noGrp="1"/>
          </p:cNvSpPr>
          <p:nvPr>
            <p:ph type="dt" sz="half" idx="10"/>
          </p:nvPr>
        </p:nvSpPr>
        <p:spPr/>
        <p:txBody>
          <a:bodyPr/>
          <a:lstStyle/>
          <a:p>
            <a:fld id="{4F121ABE-4C06-2841-9D9B-5A636E6B2193}" type="datetimeFigureOut">
              <a:rPr lang="en-IT" smtClean="0"/>
              <a:t>09/10/23</a:t>
            </a:fld>
            <a:endParaRPr lang="en-IT"/>
          </a:p>
        </p:txBody>
      </p:sp>
      <p:sp>
        <p:nvSpPr>
          <p:cNvPr id="5" name="Footer Placeholder 4">
            <a:extLst>
              <a:ext uri="{FF2B5EF4-FFF2-40B4-BE49-F238E27FC236}">
                <a16:creationId xmlns:a16="http://schemas.microsoft.com/office/drawing/2014/main" id="{BB1CD3B4-17CC-A16F-0382-BC8769BACD32}"/>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F5F4341-916D-1F61-B0AC-61083D900285}"/>
              </a:ext>
            </a:extLst>
          </p:cNvPr>
          <p:cNvSpPr>
            <a:spLocks noGrp="1"/>
          </p:cNvSpPr>
          <p:nvPr>
            <p:ph type="sldNum" sz="quarter" idx="12"/>
          </p:nvPr>
        </p:nvSpPr>
        <p:spPr/>
        <p:txBody>
          <a:bodyPr/>
          <a:lstStyle/>
          <a:p>
            <a:fld id="{1D7FEC6D-4A55-B943-B5DB-32A9BED580BE}" type="slidenum">
              <a:rPr lang="en-IT" smtClean="0"/>
              <a:t>‹#›</a:t>
            </a:fld>
            <a:endParaRPr lang="en-IT"/>
          </a:p>
        </p:txBody>
      </p:sp>
    </p:spTree>
    <p:extLst>
      <p:ext uri="{BB962C8B-B14F-4D97-AF65-F5344CB8AC3E}">
        <p14:creationId xmlns:p14="http://schemas.microsoft.com/office/powerpoint/2010/main" val="2063052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B7FE6-EFB4-F8F1-3A6C-3149AB7F9683}"/>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80E1A53E-D4E8-33AD-C1B0-93A551FC54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0DECBD7E-4C0C-6EB3-AE7F-278A1FDD68D3}"/>
              </a:ext>
            </a:extLst>
          </p:cNvPr>
          <p:cNvSpPr>
            <a:spLocks noGrp="1"/>
          </p:cNvSpPr>
          <p:nvPr>
            <p:ph type="dt" sz="half" idx="10"/>
          </p:nvPr>
        </p:nvSpPr>
        <p:spPr/>
        <p:txBody>
          <a:bodyPr/>
          <a:lstStyle/>
          <a:p>
            <a:fld id="{4F121ABE-4C06-2841-9D9B-5A636E6B2193}" type="datetimeFigureOut">
              <a:rPr lang="en-IT" smtClean="0"/>
              <a:t>09/10/23</a:t>
            </a:fld>
            <a:endParaRPr lang="en-IT"/>
          </a:p>
        </p:txBody>
      </p:sp>
      <p:sp>
        <p:nvSpPr>
          <p:cNvPr id="5" name="Footer Placeholder 4">
            <a:extLst>
              <a:ext uri="{FF2B5EF4-FFF2-40B4-BE49-F238E27FC236}">
                <a16:creationId xmlns:a16="http://schemas.microsoft.com/office/drawing/2014/main" id="{515BF406-E542-2979-64AC-1A569595AAA6}"/>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8B0FEB71-B23A-FED1-F59F-08167ED9D3EA}"/>
              </a:ext>
            </a:extLst>
          </p:cNvPr>
          <p:cNvSpPr>
            <a:spLocks noGrp="1"/>
          </p:cNvSpPr>
          <p:nvPr>
            <p:ph type="sldNum" sz="quarter" idx="12"/>
          </p:nvPr>
        </p:nvSpPr>
        <p:spPr/>
        <p:txBody>
          <a:bodyPr/>
          <a:lstStyle/>
          <a:p>
            <a:fld id="{1D7FEC6D-4A55-B943-B5DB-32A9BED580BE}" type="slidenum">
              <a:rPr lang="en-IT" smtClean="0"/>
              <a:t>‹#›</a:t>
            </a:fld>
            <a:endParaRPr lang="en-IT"/>
          </a:p>
        </p:txBody>
      </p:sp>
    </p:spTree>
    <p:extLst>
      <p:ext uri="{BB962C8B-B14F-4D97-AF65-F5344CB8AC3E}">
        <p14:creationId xmlns:p14="http://schemas.microsoft.com/office/powerpoint/2010/main" val="53875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07DD-F82E-F5AC-126A-B39103F5DFE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DF74B372-774B-0F0F-0CF3-F728151276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B014285-1655-59C8-BF9D-F85AC76BF2C8}"/>
              </a:ext>
            </a:extLst>
          </p:cNvPr>
          <p:cNvSpPr>
            <a:spLocks noGrp="1"/>
          </p:cNvSpPr>
          <p:nvPr>
            <p:ph type="dt" sz="half" idx="10"/>
          </p:nvPr>
        </p:nvSpPr>
        <p:spPr/>
        <p:txBody>
          <a:bodyPr/>
          <a:lstStyle/>
          <a:p>
            <a:fld id="{4F121ABE-4C06-2841-9D9B-5A636E6B2193}" type="datetimeFigureOut">
              <a:rPr lang="en-IT" smtClean="0"/>
              <a:t>09/10/23</a:t>
            </a:fld>
            <a:endParaRPr lang="en-IT"/>
          </a:p>
        </p:txBody>
      </p:sp>
      <p:sp>
        <p:nvSpPr>
          <p:cNvPr id="5" name="Footer Placeholder 4">
            <a:extLst>
              <a:ext uri="{FF2B5EF4-FFF2-40B4-BE49-F238E27FC236}">
                <a16:creationId xmlns:a16="http://schemas.microsoft.com/office/drawing/2014/main" id="{AF7B3021-FF78-44F6-58F1-6E73670A9476}"/>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A675C276-4C48-7080-7CE8-6950B1AA7C88}"/>
              </a:ext>
            </a:extLst>
          </p:cNvPr>
          <p:cNvSpPr>
            <a:spLocks noGrp="1"/>
          </p:cNvSpPr>
          <p:nvPr>
            <p:ph type="sldNum" sz="quarter" idx="12"/>
          </p:nvPr>
        </p:nvSpPr>
        <p:spPr/>
        <p:txBody>
          <a:bodyPr/>
          <a:lstStyle/>
          <a:p>
            <a:fld id="{1D7FEC6D-4A55-B943-B5DB-32A9BED580BE}" type="slidenum">
              <a:rPr lang="en-IT" smtClean="0"/>
              <a:t>‹#›</a:t>
            </a:fld>
            <a:endParaRPr lang="en-IT"/>
          </a:p>
        </p:txBody>
      </p:sp>
    </p:spTree>
    <p:extLst>
      <p:ext uri="{BB962C8B-B14F-4D97-AF65-F5344CB8AC3E}">
        <p14:creationId xmlns:p14="http://schemas.microsoft.com/office/powerpoint/2010/main" val="1203719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E0BCB-50B8-71F6-4437-8FC69B140AAA}"/>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A015EEBB-9A23-E96F-4667-433CE6EAC79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7E08B7C4-25C6-1535-3EC0-631BCA504FC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49351230-A4D5-CCF5-EF2E-A9AA6699FD6D}"/>
              </a:ext>
            </a:extLst>
          </p:cNvPr>
          <p:cNvSpPr>
            <a:spLocks noGrp="1"/>
          </p:cNvSpPr>
          <p:nvPr>
            <p:ph type="dt" sz="half" idx="10"/>
          </p:nvPr>
        </p:nvSpPr>
        <p:spPr/>
        <p:txBody>
          <a:bodyPr/>
          <a:lstStyle/>
          <a:p>
            <a:fld id="{4F121ABE-4C06-2841-9D9B-5A636E6B2193}" type="datetimeFigureOut">
              <a:rPr lang="en-IT" smtClean="0"/>
              <a:t>09/10/23</a:t>
            </a:fld>
            <a:endParaRPr lang="en-IT"/>
          </a:p>
        </p:txBody>
      </p:sp>
      <p:sp>
        <p:nvSpPr>
          <p:cNvPr id="6" name="Footer Placeholder 5">
            <a:extLst>
              <a:ext uri="{FF2B5EF4-FFF2-40B4-BE49-F238E27FC236}">
                <a16:creationId xmlns:a16="http://schemas.microsoft.com/office/drawing/2014/main" id="{F227B408-EA35-921B-C4FD-689C7ED5F304}"/>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C849E9E8-D5CB-B61D-2741-928AA9AC3762}"/>
              </a:ext>
            </a:extLst>
          </p:cNvPr>
          <p:cNvSpPr>
            <a:spLocks noGrp="1"/>
          </p:cNvSpPr>
          <p:nvPr>
            <p:ph type="sldNum" sz="quarter" idx="12"/>
          </p:nvPr>
        </p:nvSpPr>
        <p:spPr/>
        <p:txBody>
          <a:bodyPr/>
          <a:lstStyle/>
          <a:p>
            <a:fld id="{1D7FEC6D-4A55-B943-B5DB-32A9BED580BE}" type="slidenum">
              <a:rPr lang="en-IT" smtClean="0"/>
              <a:t>‹#›</a:t>
            </a:fld>
            <a:endParaRPr lang="en-IT"/>
          </a:p>
        </p:txBody>
      </p:sp>
    </p:spTree>
    <p:extLst>
      <p:ext uri="{BB962C8B-B14F-4D97-AF65-F5344CB8AC3E}">
        <p14:creationId xmlns:p14="http://schemas.microsoft.com/office/powerpoint/2010/main" val="1325763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CE6AA-E5D0-C22C-2FB8-AF5DD8140D51}"/>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0713B390-3219-768E-DC34-6B79B1017D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EF99B14-64E9-2AA3-9A66-1F3667A16D0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D9AA8635-DD7E-9497-462F-F90BB3FE51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569EC58-C877-1D25-8781-1DED31890D6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24A60258-C21F-9100-A148-55E4BFD191AB}"/>
              </a:ext>
            </a:extLst>
          </p:cNvPr>
          <p:cNvSpPr>
            <a:spLocks noGrp="1"/>
          </p:cNvSpPr>
          <p:nvPr>
            <p:ph type="dt" sz="half" idx="10"/>
          </p:nvPr>
        </p:nvSpPr>
        <p:spPr/>
        <p:txBody>
          <a:bodyPr/>
          <a:lstStyle/>
          <a:p>
            <a:fld id="{4F121ABE-4C06-2841-9D9B-5A636E6B2193}" type="datetimeFigureOut">
              <a:rPr lang="en-IT" smtClean="0"/>
              <a:t>09/10/23</a:t>
            </a:fld>
            <a:endParaRPr lang="en-IT"/>
          </a:p>
        </p:txBody>
      </p:sp>
      <p:sp>
        <p:nvSpPr>
          <p:cNvPr id="8" name="Footer Placeholder 7">
            <a:extLst>
              <a:ext uri="{FF2B5EF4-FFF2-40B4-BE49-F238E27FC236}">
                <a16:creationId xmlns:a16="http://schemas.microsoft.com/office/drawing/2014/main" id="{B076AA64-FFAE-D4FE-2230-A1CE36E0EBB5}"/>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009F6F83-A6A1-5629-7362-4A74D755050D}"/>
              </a:ext>
            </a:extLst>
          </p:cNvPr>
          <p:cNvSpPr>
            <a:spLocks noGrp="1"/>
          </p:cNvSpPr>
          <p:nvPr>
            <p:ph type="sldNum" sz="quarter" idx="12"/>
          </p:nvPr>
        </p:nvSpPr>
        <p:spPr/>
        <p:txBody>
          <a:bodyPr/>
          <a:lstStyle/>
          <a:p>
            <a:fld id="{1D7FEC6D-4A55-B943-B5DB-32A9BED580BE}" type="slidenum">
              <a:rPr lang="en-IT" smtClean="0"/>
              <a:t>‹#›</a:t>
            </a:fld>
            <a:endParaRPr lang="en-IT"/>
          </a:p>
        </p:txBody>
      </p:sp>
    </p:spTree>
    <p:extLst>
      <p:ext uri="{BB962C8B-B14F-4D97-AF65-F5344CB8AC3E}">
        <p14:creationId xmlns:p14="http://schemas.microsoft.com/office/powerpoint/2010/main" val="2403413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1A97-713B-5F68-9FA8-73354DCC5990}"/>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49B8C687-7099-E6B0-4C74-86E378085133}"/>
              </a:ext>
            </a:extLst>
          </p:cNvPr>
          <p:cNvSpPr>
            <a:spLocks noGrp="1"/>
          </p:cNvSpPr>
          <p:nvPr>
            <p:ph type="dt" sz="half" idx="10"/>
          </p:nvPr>
        </p:nvSpPr>
        <p:spPr/>
        <p:txBody>
          <a:bodyPr/>
          <a:lstStyle/>
          <a:p>
            <a:fld id="{4F121ABE-4C06-2841-9D9B-5A636E6B2193}" type="datetimeFigureOut">
              <a:rPr lang="en-IT" smtClean="0"/>
              <a:t>09/10/23</a:t>
            </a:fld>
            <a:endParaRPr lang="en-IT"/>
          </a:p>
        </p:txBody>
      </p:sp>
      <p:sp>
        <p:nvSpPr>
          <p:cNvPr id="4" name="Footer Placeholder 3">
            <a:extLst>
              <a:ext uri="{FF2B5EF4-FFF2-40B4-BE49-F238E27FC236}">
                <a16:creationId xmlns:a16="http://schemas.microsoft.com/office/drawing/2014/main" id="{11C13AE0-D74E-3E66-9390-5A3598916FAD}"/>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09A29360-D187-0AA7-7DC2-DAFA45C79906}"/>
              </a:ext>
            </a:extLst>
          </p:cNvPr>
          <p:cNvSpPr>
            <a:spLocks noGrp="1"/>
          </p:cNvSpPr>
          <p:nvPr>
            <p:ph type="sldNum" sz="quarter" idx="12"/>
          </p:nvPr>
        </p:nvSpPr>
        <p:spPr/>
        <p:txBody>
          <a:bodyPr/>
          <a:lstStyle/>
          <a:p>
            <a:fld id="{1D7FEC6D-4A55-B943-B5DB-32A9BED580BE}" type="slidenum">
              <a:rPr lang="en-IT" smtClean="0"/>
              <a:t>‹#›</a:t>
            </a:fld>
            <a:endParaRPr lang="en-IT"/>
          </a:p>
        </p:txBody>
      </p:sp>
    </p:spTree>
    <p:extLst>
      <p:ext uri="{BB962C8B-B14F-4D97-AF65-F5344CB8AC3E}">
        <p14:creationId xmlns:p14="http://schemas.microsoft.com/office/powerpoint/2010/main" val="1308582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BF8515-B656-F0F0-0707-0CF1E4DDA367}"/>
              </a:ext>
            </a:extLst>
          </p:cNvPr>
          <p:cNvSpPr>
            <a:spLocks noGrp="1"/>
          </p:cNvSpPr>
          <p:nvPr>
            <p:ph type="dt" sz="half" idx="10"/>
          </p:nvPr>
        </p:nvSpPr>
        <p:spPr/>
        <p:txBody>
          <a:bodyPr/>
          <a:lstStyle/>
          <a:p>
            <a:fld id="{4F121ABE-4C06-2841-9D9B-5A636E6B2193}" type="datetimeFigureOut">
              <a:rPr lang="en-IT" smtClean="0"/>
              <a:t>09/10/23</a:t>
            </a:fld>
            <a:endParaRPr lang="en-IT"/>
          </a:p>
        </p:txBody>
      </p:sp>
      <p:sp>
        <p:nvSpPr>
          <p:cNvPr id="3" name="Footer Placeholder 2">
            <a:extLst>
              <a:ext uri="{FF2B5EF4-FFF2-40B4-BE49-F238E27FC236}">
                <a16:creationId xmlns:a16="http://schemas.microsoft.com/office/drawing/2014/main" id="{961841E8-F389-3C35-6308-2AD6A5809F36}"/>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C25330E4-2DC6-A93F-5A29-4F1C9A46616E}"/>
              </a:ext>
            </a:extLst>
          </p:cNvPr>
          <p:cNvSpPr>
            <a:spLocks noGrp="1"/>
          </p:cNvSpPr>
          <p:nvPr>
            <p:ph type="sldNum" sz="quarter" idx="12"/>
          </p:nvPr>
        </p:nvSpPr>
        <p:spPr/>
        <p:txBody>
          <a:bodyPr/>
          <a:lstStyle/>
          <a:p>
            <a:fld id="{1D7FEC6D-4A55-B943-B5DB-32A9BED580BE}" type="slidenum">
              <a:rPr lang="en-IT" smtClean="0"/>
              <a:t>‹#›</a:t>
            </a:fld>
            <a:endParaRPr lang="en-IT"/>
          </a:p>
        </p:txBody>
      </p:sp>
    </p:spTree>
    <p:extLst>
      <p:ext uri="{BB962C8B-B14F-4D97-AF65-F5344CB8AC3E}">
        <p14:creationId xmlns:p14="http://schemas.microsoft.com/office/powerpoint/2010/main" val="3265968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3F086-A1C3-5CBC-7C03-C9CB0DF7514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51FCA3D5-DBDF-6ECF-4E6B-2060D7C2D9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2B3FFEE8-2EA4-9971-88C2-DD54E9659C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AF1FC25-DECA-A6D2-E385-B07A49876ADF}"/>
              </a:ext>
            </a:extLst>
          </p:cNvPr>
          <p:cNvSpPr>
            <a:spLocks noGrp="1"/>
          </p:cNvSpPr>
          <p:nvPr>
            <p:ph type="dt" sz="half" idx="10"/>
          </p:nvPr>
        </p:nvSpPr>
        <p:spPr/>
        <p:txBody>
          <a:bodyPr/>
          <a:lstStyle/>
          <a:p>
            <a:fld id="{4F121ABE-4C06-2841-9D9B-5A636E6B2193}" type="datetimeFigureOut">
              <a:rPr lang="en-IT" smtClean="0"/>
              <a:t>09/10/23</a:t>
            </a:fld>
            <a:endParaRPr lang="en-IT"/>
          </a:p>
        </p:txBody>
      </p:sp>
      <p:sp>
        <p:nvSpPr>
          <p:cNvPr id="6" name="Footer Placeholder 5">
            <a:extLst>
              <a:ext uri="{FF2B5EF4-FFF2-40B4-BE49-F238E27FC236}">
                <a16:creationId xmlns:a16="http://schemas.microsoft.com/office/drawing/2014/main" id="{DC5C0A02-A3C0-C23B-78F9-1016D7DBAB3C}"/>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45E6D50B-04DD-D9DA-3492-A6C8F458F86B}"/>
              </a:ext>
            </a:extLst>
          </p:cNvPr>
          <p:cNvSpPr>
            <a:spLocks noGrp="1"/>
          </p:cNvSpPr>
          <p:nvPr>
            <p:ph type="sldNum" sz="quarter" idx="12"/>
          </p:nvPr>
        </p:nvSpPr>
        <p:spPr/>
        <p:txBody>
          <a:bodyPr/>
          <a:lstStyle/>
          <a:p>
            <a:fld id="{1D7FEC6D-4A55-B943-B5DB-32A9BED580BE}" type="slidenum">
              <a:rPr lang="en-IT" smtClean="0"/>
              <a:t>‹#›</a:t>
            </a:fld>
            <a:endParaRPr lang="en-IT"/>
          </a:p>
        </p:txBody>
      </p:sp>
    </p:spTree>
    <p:extLst>
      <p:ext uri="{BB962C8B-B14F-4D97-AF65-F5344CB8AC3E}">
        <p14:creationId xmlns:p14="http://schemas.microsoft.com/office/powerpoint/2010/main" val="3052233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82AF-5B9B-8ADD-B045-C08C6F415BB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EA0CBBD1-5EAA-D7A3-78CE-667FDCC88C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9080EE97-2922-99BB-3A46-A319B65F51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A5BB319-B07D-8776-E418-3BE513A0F7B1}"/>
              </a:ext>
            </a:extLst>
          </p:cNvPr>
          <p:cNvSpPr>
            <a:spLocks noGrp="1"/>
          </p:cNvSpPr>
          <p:nvPr>
            <p:ph type="dt" sz="half" idx="10"/>
          </p:nvPr>
        </p:nvSpPr>
        <p:spPr/>
        <p:txBody>
          <a:bodyPr/>
          <a:lstStyle/>
          <a:p>
            <a:fld id="{4F121ABE-4C06-2841-9D9B-5A636E6B2193}" type="datetimeFigureOut">
              <a:rPr lang="en-IT" smtClean="0"/>
              <a:t>09/10/23</a:t>
            </a:fld>
            <a:endParaRPr lang="en-IT"/>
          </a:p>
        </p:txBody>
      </p:sp>
      <p:sp>
        <p:nvSpPr>
          <p:cNvPr id="6" name="Footer Placeholder 5">
            <a:extLst>
              <a:ext uri="{FF2B5EF4-FFF2-40B4-BE49-F238E27FC236}">
                <a16:creationId xmlns:a16="http://schemas.microsoft.com/office/drawing/2014/main" id="{1EBA044D-8F19-6EC7-291C-E931943DFF10}"/>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6D85AD18-CA7E-ADDA-4667-7AE7F4587E62}"/>
              </a:ext>
            </a:extLst>
          </p:cNvPr>
          <p:cNvSpPr>
            <a:spLocks noGrp="1"/>
          </p:cNvSpPr>
          <p:nvPr>
            <p:ph type="sldNum" sz="quarter" idx="12"/>
          </p:nvPr>
        </p:nvSpPr>
        <p:spPr/>
        <p:txBody>
          <a:bodyPr/>
          <a:lstStyle/>
          <a:p>
            <a:fld id="{1D7FEC6D-4A55-B943-B5DB-32A9BED580BE}" type="slidenum">
              <a:rPr lang="en-IT" smtClean="0"/>
              <a:t>‹#›</a:t>
            </a:fld>
            <a:endParaRPr lang="en-IT"/>
          </a:p>
        </p:txBody>
      </p:sp>
    </p:spTree>
    <p:extLst>
      <p:ext uri="{BB962C8B-B14F-4D97-AF65-F5344CB8AC3E}">
        <p14:creationId xmlns:p14="http://schemas.microsoft.com/office/powerpoint/2010/main" val="4233461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439E1A-56C1-3BF2-2488-FD9542F303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B2A88B08-7622-9A3B-E50B-2AAC453963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F5F61813-2E2F-4ADA-61C0-005EE4BFDC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121ABE-4C06-2841-9D9B-5A636E6B2193}" type="datetimeFigureOut">
              <a:rPr lang="en-IT" smtClean="0"/>
              <a:t>09/10/23</a:t>
            </a:fld>
            <a:endParaRPr lang="en-IT"/>
          </a:p>
        </p:txBody>
      </p:sp>
      <p:sp>
        <p:nvSpPr>
          <p:cNvPr id="5" name="Footer Placeholder 4">
            <a:extLst>
              <a:ext uri="{FF2B5EF4-FFF2-40B4-BE49-F238E27FC236}">
                <a16:creationId xmlns:a16="http://schemas.microsoft.com/office/drawing/2014/main" id="{A6180BDD-7788-BABC-B0B0-7159EC96BC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C17894E2-B12F-D19E-7EF9-C89C53DED8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7FEC6D-4A55-B943-B5DB-32A9BED580BE}" type="slidenum">
              <a:rPr lang="en-IT" smtClean="0"/>
              <a:t>‹#›</a:t>
            </a:fld>
            <a:endParaRPr lang="en-IT"/>
          </a:p>
        </p:txBody>
      </p:sp>
    </p:spTree>
    <p:extLst>
      <p:ext uri="{BB962C8B-B14F-4D97-AF65-F5344CB8AC3E}">
        <p14:creationId xmlns:p14="http://schemas.microsoft.com/office/powerpoint/2010/main" val="1188885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hyperlink" Target="https://creativecommons.org/licenses/by-sa/3.0/" TargetMode="External"/><Relationship Id="rId5" Type="http://schemas.openxmlformats.org/officeDocument/2006/relationships/hyperlink" Target="https://it.wikipedia.org/wiki/Universit%C3%A0_degli_Studi_di_Padova"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hyperlink" Target="https://geckzilla.com/art/v/455" TargetMode="External"/><Relationship Id="rId7" Type="http://schemas.openxmlformats.org/officeDocument/2006/relationships/image" Target="../media/image14.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s://geckzilla.com/art/v/455" TargetMode="External"/><Relationship Id="rId7" Type="http://schemas.openxmlformats.org/officeDocument/2006/relationships/image" Target="../media/image15.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hyperlink" Target="https://geckzilla.com/art/v/455"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hyperlink" Target="https://geckzilla.com/art/v/455"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hyperlink" Target="https://geckzilla.com/art/v/455" TargetMode="External"/><Relationship Id="rId7" Type="http://schemas.openxmlformats.org/officeDocument/2006/relationships/image" Target="../media/image16.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hyperlink" Target="https://geckzilla.com/art/v/455"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geckzilla.com/art/v/455" TargetMode="External"/><Relationship Id="rId7" Type="http://schemas.openxmlformats.org/officeDocument/2006/relationships/image" Target="../media/image18.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hyperlink" Target="https://geckzilla.com/art/v/455" TargetMode="External"/><Relationship Id="rId7" Type="http://schemas.openxmlformats.org/officeDocument/2006/relationships/image" Target="../media/image21.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hyperlink" Target="https://geckzilla.com/art/v/455" TargetMode="External"/><Relationship Id="rId7" Type="http://schemas.openxmlformats.org/officeDocument/2006/relationships/image" Target="../media/image23.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geckzilla.com/art/v/455" TargetMode="External"/><Relationship Id="rId7" Type="http://schemas.openxmlformats.org/officeDocument/2006/relationships/hyperlink" Target="https://it.wikipedia.org/wiki/Universit%C3%A0_degli_Studi_di_Padova"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2.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hyperlink" Target="https://it.wikipedia.org/wiki/Universit%C3%A0_degli_Studi_di_Padova" TargetMode="External"/><Relationship Id="rId3" Type="http://schemas.openxmlformats.org/officeDocument/2006/relationships/hyperlink" Target="https://www.flickr.com/photos/geckzilla/15363369106/in/photostream/" TargetMode="External"/><Relationship Id="rId7" Type="http://schemas.microsoft.com/office/2007/relationships/hdphoto" Target="../media/hdphoto2.wdp"/><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geckzilla.com/art/v/455" TargetMode="External"/><Relationship Id="rId7" Type="http://schemas.openxmlformats.org/officeDocument/2006/relationships/image" Target="../media/image26.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hyperlink" Target="https://geckzilla.com/art/v/455" TargetMode="External"/><Relationship Id="rId7" Type="http://schemas.openxmlformats.org/officeDocument/2006/relationships/image" Target="../media/image27.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hyperlink" Target="https://geckzilla.com/art/v/455" TargetMode="External"/><Relationship Id="rId7" Type="http://schemas.openxmlformats.org/officeDocument/2006/relationships/image" Target="../media/image28.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hyperlink" Target="https://it.wikipedia.org/wiki/Universit%C3%A0_degli_Studi_di_Padova" TargetMode="External"/><Relationship Id="rId2" Type="http://schemas.openxmlformats.org/officeDocument/2006/relationships/image" Target="../media/image29.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2.png"/><Relationship Id="rId4" Type="http://schemas.openxmlformats.org/officeDocument/2006/relationships/hyperlink" Target="https://geckzilla.com/art/v/455"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geckzilla.com/art/v/455" TargetMode="External"/><Relationship Id="rId7" Type="http://schemas.openxmlformats.org/officeDocument/2006/relationships/image" Target="../media/image30.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hyperlink" Target="https://geckzilla.com/art/v/455" TargetMode="External"/><Relationship Id="rId7" Type="http://schemas.openxmlformats.org/officeDocument/2006/relationships/image" Target="../media/image32.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hyperlink" Target="https://geckzilla.com/art/v/455" TargetMode="External"/><Relationship Id="rId7" Type="http://schemas.openxmlformats.org/officeDocument/2006/relationships/image" Target="../media/image33.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hyperlink" Target="https://geckzilla.com/art/v/455" TargetMode="External"/><Relationship Id="rId7" Type="http://schemas.openxmlformats.org/officeDocument/2006/relationships/image" Target="../media/image34.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hyperlink" Target="https://geckzilla.com/art/v/455" TargetMode="External"/><Relationship Id="rId7" Type="http://schemas.openxmlformats.org/officeDocument/2006/relationships/image" Target="../media/image35.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hyperlink" Target="https://geckzilla.com/art/v/455"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hyperlink" Target="https://it.wikipedia.org/wiki/Universit%C3%A0_degli_Studi_di_Padova"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png"/><Relationship Id="rId4" Type="http://schemas.openxmlformats.org/officeDocument/2006/relationships/hyperlink" Target="https://geckzilla.com/art/v/455"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geckzilla.com/art/v/455" TargetMode="External"/><Relationship Id="rId7" Type="http://schemas.openxmlformats.org/officeDocument/2006/relationships/image" Target="../media/image36.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hyperlink" Target="https://geckzilla.com/art/v/455"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hyperlink" Target="https://geckzilla.com/art/v/455" TargetMode="External"/><Relationship Id="rId7" Type="http://schemas.openxmlformats.org/officeDocument/2006/relationships/image" Target="../media/image37.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hyperlink" Target="https://geckzilla.com/art/v/455" TargetMode="External"/><Relationship Id="rId7" Type="http://schemas.openxmlformats.org/officeDocument/2006/relationships/image" Target="../media/image38.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hyperlink" Target="https://geckzilla.com/art/v/455" TargetMode="External"/><Relationship Id="rId7" Type="http://schemas.openxmlformats.org/officeDocument/2006/relationships/image" Target="../media/image39.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hyperlink" Target="https://geckzilla.com/art/v/455" TargetMode="External"/><Relationship Id="rId7" Type="http://schemas.openxmlformats.org/officeDocument/2006/relationships/image" Target="../media/image41.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hyperlink" Target="https://geckzilla.com/art/v/455"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hyperlink" Target="https://geckzilla.com/art/v/455" TargetMode="External"/><Relationship Id="rId7" Type="http://schemas.openxmlformats.org/officeDocument/2006/relationships/image" Target="../media/image42.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hyperlink" Target="https://geckzilla.com/art/v/455"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hyperlink" Target="https://phys.libretexts.org/TextMaps/Astronomy_and_Cosmology_TextMaps/Map:_Astronomy_(OpenStax)/19:_Celestial_Distances/19.3:_Variable_Stars:_One_Key_to_Cosmic_Distances" TargetMode="External"/><Relationship Id="rId3" Type="http://schemas.openxmlformats.org/officeDocument/2006/relationships/hyperlink" Target="https://geckzilla.com/art/v/455" TargetMode="External"/><Relationship Id="rId7" Type="http://schemas.openxmlformats.org/officeDocument/2006/relationships/image" Target="../media/image44.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geckzilla.com/art/v/455" TargetMode="External"/><Relationship Id="rId7" Type="http://schemas.openxmlformats.org/officeDocument/2006/relationships/hyperlink" Target="https://it.wikipedia.org/wiki/Universit%C3%A0_degli_Studi_di_Padova"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pn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hyperlink" Target="https://geckzilla.com/art/v/455"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5.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hyperlink" Target="https://geckzilla.com/art/v/455"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hyperlink" Target="https://geckzilla.com/art/v/455" TargetMode="External"/><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hyperlink" Target="https://geckzilla.com/art/v/455" TargetMode="External"/><Relationship Id="rId7" Type="http://schemas.openxmlformats.org/officeDocument/2006/relationships/image" Target="../media/image12.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hyperlink" Target="https://geckzilla.com/art/v/455"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it.wikipedia.org/wiki/Universit%C3%A0_degli_Studi_di_Padova" TargetMode="External"/><Relationship Id="rId5" Type="http://schemas.microsoft.com/office/2007/relationships/hdphoto" Target="../media/hdphoto6.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ilky way in night sky">
            <a:extLst>
              <a:ext uri="{FF2B5EF4-FFF2-40B4-BE49-F238E27FC236}">
                <a16:creationId xmlns:a16="http://schemas.microsoft.com/office/drawing/2014/main" id="{0A30952A-47A9-58AA-4EBE-A7EB67AB90A2}"/>
              </a:ext>
            </a:extLst>
          </p:cNvPr>
          <p:cNvPicPr>
            <a:picLocks noChangeAspect="1"/>
          </p:cNvPicPr>
          <p:nvPr/>
        </p:nvPicPr>
        <p:blipFill rotWithShape="1">
          <a:blip r:embed="rId2"/>
          <a:srcRect l="9720" t="9091" r="13579"/>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E5C3EF-E9FA-FB55-D2FF-DF7964E9AF61}"/>
              </a:ext>
            </a:extLst>
          </p:cNvPr>
          <p:cNvSpPr>
            <a:spLocks noGrp="1"/>
          </p:cNvSpPr>
          <p:nvPr>
            <p:ph type="ctrTitle"/>
          </p:nvPr>
        </p:nvSpPr>
        <p:spPr>
          <a:xfrm>
            <a:off x="477980" y="771988"/>
            <a:ext cx="4023361" cy="3554509"/>
          </a:xfrm>
        </p:spPr>
        <p:txBody>
          <a:bodyPr anchor="b">
            <a:normAutofit fontScale="90000"/>
          </a:bodyPr>
          <a:lstStyle/>
          <a:p>
            <a:pPr algn="l"/>
            <a:r>
              <a:rPr lang="en-IT" sz="4800" dirty="0">
                <a:solidFill>
                  <a:schemeClr val="bg1"/>
                </a:solidFill>
                <a:latin typeface="Dreaming Outloud Pro" panose="03050502040302030504" pitchFamily="66" charset="77"/>
                <a:cs typeface="Dreaming Outloud Pro" panose="03050502040302030504" pitchFamily="66" charset="77"/>
              </a:rPr>
              <a:t>Testing ML and deep learning methods for estimating metallicity for RRL stars</a:t>
            </a:r>
          </a:p>
        </p:txBody>
      </p:sp>
      <p:sp>
        <p:nvSpPr>
          <p:cNvPr id="3" name="Subtitle 2">
            <a:extLst>
              <a:ext uri="{FF2B5EF4-FFF2-40B4-BE49-F238E27FC236}">
                <a16:creationId xmlns:a16="http://schemas.microsoft.com/office/drawing/2014/main" id="{A8352189-CBAA-A1C1-42D5-296BA7DE28E0}"/>
              </a:ext>
            </a:extLst>
          </p:cNvPr>
          <p:cNvSpPr>
            <a:spLocks noGrp="1"/>
          </p:cNvSpPr>
          <p:nvPr>
            <p:ph type="subTitle" idx="1"/>
          </p:nvPr>
        </p:nvSpPr>
        <p:spPr>
          <a:xfrm>
            <a:off x="477980" y="4872922"/>
            <a:ext cx="4023359" cy="1705615"/>
          </a:xfrm>
        </p:spPr>
        <p:txBody>
          <a:bodyPr>
            <a:normAutofit/>
          </a:bodyPr>
          <a:lstStyle/>
          <a:p>
            <a:pPr algn="l"/>
            <a:r>
              <a:rPr lang="en-IT" sz="2000" dirty="0">
                <a:solidFill>
                  <a:schemeClr val="bg1"/>
                </a:solidFill>
              </a:rPr>
              <a:t>By:</a:t>
            </a:r>
          </a:p>
          <a:p>
            <a:pPr algn="l"/>
            <a:r>
              <a:rPr lang="en-IT" sz="2000" dirty="0">
                <a:solidFill>
                  <a:schemeClr val="bg1"/>
                </a:solidFill>
              </a:rPr>
              <a:t> Melika Keshavarzmirzamohammadi</a:t>
            </a:r>
          </a:p>
          <a:p>
            <a:pPr algn="l"/>
            <a:r>
              <a:rPr lang="en-IT" sz="2000" dirty="0">
                <a:solidFill>
                  <a:schemeClr val="bg1"/>
                </a:solidFill>
              </a:rPr>
              <a:t>Supervisor :</a:t>
            </a:r>
          </a:p>
          <a:p>
            <a:pPr algn="l"/>
            <a:r>
              <a:rPr lang="en-IT" sz="2000" dirty="0">
                <a:solidFill>
                  <a:schemeClr val="bg1"/>
                </a:solidFill>
              </a:rPr>
              <a:t>Giuliano Iorio</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red circle with text and images on it&#10;&#10;Description automatically generated">
            <a:extLst>
              <a:ext uri="{FF2B5EF4-FFF2-40B4-BE49-F238E27FC236}">
                <a16:creationId xmlns:a16="http://schemas.microsoft.com/office/drawing/2014/main" id="{1FB53C28-BBCB-3CCF-57D8-FEE1F2734A2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837473B0-CC2E-450A-ABE3-18F120FF3D39}">
                <a1611:picAttrSrcUrl xmlns:a1611="http://schemas.microsoft.com/office/drawing/2016/11/main" r:id="rId5"/>
              </a:ext>
            </a:extLst>
          </a:blip>
          <a:stretch>
            <a:fillRect/>
          </a:stretch>
        </p:blipFill>
        <p:spPr>
          <a:xfrm>
            <a:off x="10005646" y="4872922"/>
            <a:ext cx="2036964" cy="1985068"/>
          </a:xfrm>
          <a:prstGeom prst="rect">
            <a:avLst/>
          </a:prstGeom>
          <a:noFill/>
          <a:ln>
            <a:noFill/>
          </a:ln>
        </p:spPr>
      </p:pic>
      <p:sp>
        <p:nvSpPr>
          <p:cNvPr id="8" name="TextBox 7">
            <a:extLst>
              <a:ext uri="{FF2B5EF4-FFF2-40B4-BE49-F238E27FC236}">
                <a16:creationId xmlns:a16="http://schemas.microsoft.com/office/drawing/2014/main" id="{DE5B24D9-0BAC-4E44-B597-EABB03389053}"/>
              </a:ext>
            </a:extLst>
          </p:cNvPr>
          <p:cNvSpPr txBox="1"/>
          <p:nvPr/>
        </p:nvSpPr>
        <p:spPr>
          <a:xfrm>
            <a:off x="9967358" y="11605835"/>
            <a:ext cx="971364" cy="784830"/>
          </a:xfrm>
          <a:prstGeom prst="rect">
            <a:avLst/>
          </a:prstGeom>
          <a:noFill/>
        </p:spPr>
        <p:txBody>
          <a:bodyPr wrap="square" rtlCol="0">
            <a:spAutoFit/>
          </a:bodyPr>
          <a:lstStyle/>
          <a:p>
            <a:r>
              <a:rPr lang="en-IT" sz="900">
                <a:hlinkClick r:id="rId5" tooltip="https://it.wikipedia.org/wiki/Universit%C3%A0_degli_Studi_di_Padova"/>
              </a:rPr>
              <a:t>This Photo</a:t>
            </a:r>
            <a:r>
              <a:rPr lang="en-IT" sz="900"/>
              <a:t> by Unknown Author is licensed under </a:t>
            </a:r>
            <a:r>
              <a:rPr lang="en-IT" sz="900">
                <a:hlinkClick r:id="rId6" tooltip="https://creativecommons.org/licenses/by-sa/3.0/"/>
              </a:rPr>
              <a:t>CC BY-SA</a:t>
            </a:r>
            <a:endParaRPr lang="en-IT" sz="900"/>
          </a:p>
        </p:txBody>
      </p:sp>
    </p:spTree>
    <p:extLst>
      <p:ext uri="{BB962C8B-B14F-4D97-AF65-F5344CB8AC3E}">
        <p14:creationId xmlns:p14="http://schemas.microsoft.com/office/powerpoint/2010/main" val="421581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3" name="TextBox 2">
            <a:extLst>
              <a:ext uri="{FF2B5EF4-FFF2-40B4-BE49-F238E27FC236}">
                <a16:creationId xmlns:a16="http://schemas.microsoft.com/office/drawing/2014/main" id="{2AB38834-91D5-FB1B-EFD3-BC3EBF6C96A0}"/>
              </a:ext>
            </a:extLst>
          </p:cNvPr>
          <p:cNvSpPr txBox="1"/>
          <p:nvPr/>
        </p:nvSpPr>
        <p:spPr>
          <a:xfrm>
            <a:off x="3816478" y="136237"/>
            <a:ext cx="8372475" cy="584775"/>
          </a:xfrm>
          <a:prstGeom prst="rect">
            <a:avLst/>
          </a:prstGeom>
          <a:noFill/>
        </p:spPr>
        <p:txBody>
          <a:bodyPr wrap="square" rtlCol="0">
            <a:spAutoFit/>
          </a:bodyPr>
          <a:lstStyle/>
          <a:p>
            <a:r>
              <a:rPr lang="en-IT" sz="3200" dirty="0">
                <a:solidFill>
                  <a:schemeClr val="accent6">
                    <a:lumMod val="60000"/>
                    <a:lumOff val="40000"/>
                  </a:schemeClr>
                </a:solidFill>
                <a:latin typeface="Dreaming Outloud Pro" panose="03050502040302030504" pitchFamily="66" charset="77"/>
                <a:cs typeface="Dreaming Outloud Pro" panose="03050502040302030504" pitchFamily="66" charset="77"/>
              </a:rPr>
              <a:t>1. Chemical tracers:</a:t>
            </a:r>
          </a:p>
        </p:txBody>
      </p:sp>
      <p:pic>
        <p:nvPicPr>
          <p:cNvPr id="6" name="Picture 5" descr="A diagram of a space&#10;&#10;Description automatically generated with medium confidence">
            <a:extLst>
              <a:ext uri="{FF2B5EF4-FFF2-40B4-BE49-F238E27FC236}">
                <a16:creationId xmlns:a16="http://schemas.microsoft.com/office/drawing/2014/main" id="{B6AE06EA-8FF4-FF25-C8B6-1781AA635601}"/>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Layer>
                </a14:imgProps>
              </a:ext>
            </a:extLst>
          </a:blip>
          <a:stretch>
            <a:fillRect/>
          </a:stretch>
        </p:blipFill>
        <p:spPr>
          <a:xfrm>
            <a:off x="1793081" y="696930"/>
            <a:ext cx="7772400" cy="3704418"/>
          </a:xfrm>
          <a:prstGeom prst="rect">
            <a:avLst/>
          </a:prstGeom>
        </p:spPr>
      </p:pic>
      <p:sp>
        <p:nvSpPr>
          <p:cNvPr id="8" name="TextBox 7">
            <a:extLst>
              <a:ext uri="{FF2B5EF4-FFF2-40B4-BE49-F238E27FC236}">
                <a16:creationId xmlns:a16="http://schemas.microsoft.com/office/drawing/2014/main" id="{AD1A6A91-4C9C-DDDE-FCE9-51B89DED0BC4}"/>
              </a:ext>
            </a:extLst>
          </p:cNvPr>
          <p:cNvSpPr txBox="1"/>
          <p:nvPr/>
        </p:nvSpPr>
        <p:spPr>
          <a:xfrm>
            <a:off x="0" y="4401348"/>
            <a:ext cx="12192000" cy="1384995"/>
          </a:xfrm>
          <a:prstGeom prst="rect">
            <a:avLst/>
          </a:prstGeom>
          <a:noFill/>
        </p:spPr>
        <p:txBody>
          <a:bodyPr wrap="square" rtlCol="0">
            <a:spAutoFit/>
          </a:bodyPr>
          <a:lstStyle/>
          <a:p>
            <a:r>
              <a:rPr lang="en-GB" sz="1400" b="0" i="1" dirty="0">
                <a:solidFill>
                  <a:schemeClr val="bg1"/>
                </a:solidFill>
                <a:effectLst/>
                <a:latin typeface="Arial" panose="020B0604020202020204" pitchFamily="34" charset="0"/>
                <a:cs typeface="Arial" panose="020B0604020202020204" pitchFamily="34" charset="0"/>
              </a:rPr>
              <a:t> Map in galactic coordinates of about 134,000 RR </a:t>
            </a:r>
            <a:r>
              <a:rPr lang="en-GB" sz="1400" b="0" i="1" dirty="0" err="1">
                <a:solidFill>
                  <a:schemeClr val="bg1"/>
                </a:solidFill>
                <a:effectLst/>
                <a:latin typeface="Arial" panose="020B0604020202020204" pitchFamily="34" charset="0"/>
                <a:cs typeface="Arial" panose="020B0604020202020204" pitchFamily="34" charset="0"/>
              </a:rPr>
              <a:t>Lyrae</a:t>
            </a:r>
            <a:r>
              <a:rPr lang="en-GB" sz="1400" b="0" i="1" dirty="0">
                <a:solidFill>
                  <a:schemeClr val="bg1"/>
                </a:solidFill>
                <a:effectLst/>
                <a:latin typeface="Arial" panose="020B0604020202020204" pitchFamily="34" charset="0"/>
                <a:cs typeface="Arial" panose="020B0604020202020204" pitchFamily="34" charset="0"/>
              </a:rPr>
              <a:t> stars that will be released in Gaia DR3 for which an estimate of metallicity was obtained from the pulsation period and the </a:t>
            </a:r>
            <a:r>
              <a:rPr lang="el-GR" sz="1400" b="0" i="1" dirty="0">
                <a:solidFill>
                  <a:schemeClr val="bg1"/>
                </a:solidFill>
                <a:effectLst/>
                <a:latin typeface="Arial" panose="020B0604020202020204" pitchFamily="34" charset="0"/>
                <a:cs typeface="Arial" panose="020B0604020202020204" pitchFamily="34" charset="0"/>
              </a:rPr>
              <a:t>φ31 </a:t>
            </a:r>
            <a:r>
              <a:rPr lang="en-GB" sz="1400" b="0" i="1" dirty="0">
                <a:solidFill>
                  <a:schemeClr val="bg1"/>
                </a:solidFill>
                <a:effectLst/>
                <a:latin typeface="Arial" panose="020B0604020202020204" pitchFamily="34" charset="0"/>
                <a:cs typeface="Arial" panose="020B0604020202020204" pitchFamily="34" charset="0"/>
              </a:rPr>
              <a:t>Fourier parameter of the G-band light curve. The sources are colour-coded according to their metallicity ([Fe/H]) as encoded in the colour bar on the right. The two </a:t>
            </a:r>
            <a:r>
              <a:rPr lang="en-GB" sz="1400" b="0" i="1" dirty="0" err="1">
                <a:solidFill>
                  <a:schemeClr val="bg1"/>
                </a:solidFill>
                <a:effectLst/>
                <a:latin typeface="Arial" panose="020B0604020202020204" pitchFamily="34" charset="0"/>
                <a:cs typeface="Arial" panose="020B0604020202020204" pitchFamily="34" charset="0"/>
              </a:rPr>
              <a:t>Magellanic</a:t>
            </a:r>
            <a:r>
              <a:rPr lang="en-GB" sz="1400" b="0" i="1" dirty="0">
                <a:solidFill>
                  <a:schemeClr val="bg1"/>
                </a:solidFill>
                <a:effectLst/>
                <a:latin typeface="Arial" panose="020B0604020202020204" pitchFamily="34" charset="0"/>
                <a:cs typeface="Arial" panose="020B0604020202020204" pitchFamily="34" charset="0"/>
              </a:rPr>
              <a:t> Clouds are easily recognized in the bottom-right portion of the map. The Sagittarius dwarf spheroidal galaxy popping out just below to the left from the centre of the map can also be clearly seen. The higher metallicity of the RR </a:t>
            </a:r>
            <a:r>
              <a:rPr lang="en-GB" sz="1400" b="0" i="1" dirty="0" err="1">
                <a:solidFill>
                  <a:schemeClr val="bg1"/>
                </a:solidFill>
                <a:effectLst/>
                <a:latin typeface="Arial" panose="020B0604020202020204" pitchFamily="34" charset="0"/>
                <a:cs typeface="Arial" panose="020B0604020202020204" pitchFamily="34" charset="0"/>
              </a:rPr>
              <a:t>Lyrae</a:t>
            </a:r>
            <a:r>
              <a:rPr lang="en-GB" sz="1400" b="0" i="1" dirty="0">
                <a:solidFill>
                  <a:schemeClr val="bg1"/>
                </a:solidFill>
                <a:effectLst/>
                <a:latin typeface="Arial" panose="020B0604020202020204" pitchFamily="34" charset="0"/>
                <a:cs typeface="Arial" panose="020B0604020202020204" pitchFamily="34" charset="0"/>
              </a:rPr>
              <a:t> stars in the Milky Way bulge compared to variables in the Galactic halo can easily be appreciated, as it is also clear the lower metal abundance of the RR </a:t>
            </a:r>
            <a:r>
              <a:rPr lang="en-GB" sz="1400" b="0" i="1" dirty="0" err="1">
                <a:solidFill>
                  <a:schemeClr val="bg1"/>
                </a:solidFill>
                <a:effectLst/>
                <a:latin typeface="Arial" panose="020B0604020202020204" pitchFamily="34" charset="0"/>
                <a:cs typeface="Arial" panose="020B0604020202020204" pitchFamily="34" charset="0"/>
              </a:rPr>
              <a:t>Lyrae</a:t>
            </a:r>
            <a:r>
              <a:rPr lang="en-GB" sz="1400" b="0" i="1" dirty="0">
                <a:solidFill>
                  <a:schemeClr val="bg1"/>
                </a:solidFill>
                <a:effectLst/>
                <a:latin typeface="Arial" panose="020B0604020202020204" pitchFamily="34" charset="0"/>
                <a:cs typeface="Arial" panose="020B0604020202020204" pitchFamily="34" charset="0"/>
              </a:rPr>
              <a:t> stars in the Small </a:t>
            </a:r>
            <a:r>
              <a:rPr lang="en-GB" sz="1400" b="0" i="1" dirty="0" err="1">
                <a:solidFill>
                  <a:schemeClr val="bg1"/>
                </a:solidFill>
                <a:effectLst/>
                <a:latin typeface="Arial" panose="020B0604020202020204" pitchFamily="34" charset="0"/>
                <a:cs typeface="Arial" panose="020B0604020202020204" pitchFamily="34" charset="0"/>
              </a:rPr>
              <a:t>Magellanic</a:t>
            </a:r>
            <a:r>
              <a:rPr lang="en-GB" sz="1400" b="0" i="1" dirty="0">
                <a:solidFill>
                  <a:schemeClr val="bg1"/>
                </a:solidFill>
                <a:effectLst/>
                <a:latin typeface="Arial" panose="020B0604020202020204" pitchFamily="34" charset="0"/>
                <a:cs typeface="Arial" panose="020B0604020202020204" pitchFamily="34" charset="0"/>
              </a:rPr>
              <a:t> Cloud compared to the variables in the Large </a:t>
            </a:r>
            <a:r>
              <a:rPr lang="en-GB" sz="1400" b="0" i="1" dirty="0" err="1">
                <a:solidFill>
                  <a:schemeClr val="bg1"/>
                </a:solidFill>
                <a:effectLst/>
                <a:latin typeface="Arial" panose="020B0604020202020204" pitchFamily="34" charset="0"/>
                <a:cs typeface="Arial" panose="020B0604020202020204" pitchFamily="34" charset="0"/>
              </a:rPr>
              <a:t>Magellanic</a:t>
            </a:r>
            <a:r>
              <a:rPr lang="en-GB" sz="1400" b="0" i="1" dirty="0">
                <a:solidFill>
                  <a:schemeClr val="bg1"/>
                </a:solidFill>
                <a:effectLst/>
                <a:latin typeface="Arial" panose="020B0604020202020204" pitchFamily="34" charset="0"/>
                <a:cs typeface="Arial" panose="020B0604020202020204" pitchFamily="34" charset="0"/>
              </a:rPr>
              <a:t> Cloud</a:t>
            </a:r>
            <a:endParaRPr lang="en-IT" sz="1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4521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59531" y="1283"/>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3" name="TextBox 2">
            <a:extLst>
              <a:ext uri="{FF2B5EF4-FFF2-40B4-BE49-F238E27FC236}">
                <a16:creationId xmlns:a16="http://schemas.microsoft.com/office/drawing/2014/main" id="{C2B51C4D-D069-F6E2-6835-4FD249467443}"/>
              </a:ext>
            </a:extLst>
          </p:cNvPr>
          <p:cNvSpPr txBox="1"/>
          <p:nvPr/>
        </p:nvSpPr>
        <p:spPr>
          <a:xfrm>
            <a:off x="4214812" y="314325"/>
            <a:ext cx="7286625" cy="1077218"/>
          </a:xfrm>
          <a:prstGeom prst="rect">
            <a:avLst/>
          </a:prstGeom>
          <a:noFill/>
        </p:spPr>
        <p:txBody>
          <a:bodyPr wrap="square" rtlCol="0">
            <a:spAutoFit/>
          </a:bodyPr>
          <a:lstStyle/>
          <a:p>
            <a:r>
              <a:rPr lang="en-IT" sz="3200" dirty="0">
                <a:solidFill>
                  <a:srgbClr val="E3CCF2"/>
                </a:solidFill>
                <a:latin typeface="Dreaming Outloud Pro" panose="03050502040302030504" pitchFamily="66" charset="77"/>
                <a:cs typeface="Dreaming Outloud Pro" panose="03050502040302030504" pitchFamily="66" charset="77"/>
              </a:rPr>
              <a:t>2. Distance indicators: </a:t>
            </a:r>
          </a:p>
          <a:p>
            <a:endParaRPr lang="en-IT" sz="3200" dirty="0">
              <a:solidFill>
                <a:srgbClr val="E3CCF2"/>
              </a:solidFill>
              <a:latin typeface="Dreaming Outloud Pro" panose="03050502040302030504" pitchFamily="66" charset="77"/>
              <a:cs typeface="Dreaming Outloud Pro" panose="03050502040302030504" pitchFamily="66" charset="77"/>
            </a:endParaRPr>
          </a:p>
        </p:txBody>
      </p:sp>
      <p:sp>
        <p:nvSpPr>
          <p:cNvPr id="4" name="TextBox 3">
            <a:extLst>
              <a:ext uri="{FF2B5EF4-FFF2-40B4-BE49-F238E27FC236}">
                <a16:creationId xmlns:a16="http://schemas.microsoft.com/office/drawing/2014/main" id="{B99BE3F7-565F-6F57-46D7-C512FE2CDCF5}"/>
              </a:ext>
            </a:extLst>
          </p:cNvPr>
          <p:cNvSpPr txBox="1"/>
          <p:nvPr/>
        </p:nvSpPr>
        <p:spPr>
          <a:xfrm>
            <a:off x="249382" y="1391543"/>
            <a:ext cx="11883086" cy="923330"/>
          </a:xfrm>
          <a:prstGeom prst="rect">
            <a:avLst/>
          </a:prstGeom>
          <a:noFill/>
        </p:spPr>
        <p:txBody>
          <a:bodyPr wrap="square" rtlCol="0">
            <a:spAutoFit/>
          </a:bodyPr>
          <a:lstStyle/>
          <a:p>
            <a:r>
              <a:rPr lang="en-IT" dirty="0">
                <a:solidFill>
                  <a:schemeClr val="bg1"/>
                </a:solidFill>
              </a:rPr>
              <a:t>RRL stars are </a:t>
            </a:r>
            <a:r>
              <a:rPr lang="en-IT" dirty="0">
                <a:solidFill>
                  <a:schemeClr val="accent2">
                    <a:lumMod val="60000"/>
                    <a:lumOff val="40000"/>
                  </a:schemeClr>
                </a:solidFill>
              </a:rPr>
              <a:t>standard </a:t>
            </a:r>
            <a:r>
              <a:rPr lang="it-IT" dirty="0" err="1">
                <a:solidFill>
                  <a:schemeClr val="accent2">
                    <a:lumMod val="60000"/>
                    <a:lumOff val="40000"/>
                  </a:schemeClr>
                </a:solidFill>
              </a:rPr>
              <a:t>candles</a:t>
            </a:r>
            <a:r>
              <a:rPr lang="it-IT" dirty="0">
                <a:solidFill>
                  <a:schemeClr val="bg1"/>
                </a:solidFill>
              </a:rPr>
              <a:t>.</a:t>
            </a:r>
            <a:r>
              <a:rPr lang="en-GB" dirty="0">
                <a:solidFill>
                  <a:schemeClr val="bg1"/>
                </a:solidFill>
              </a:rPr>
              <a:t> A standard candle is a type of astronomical object whose </a:t>
            </a:r>
            <a:r>
              <a:rPr lang="en-GB" dirty="0">
                <a:solidFill>
                  <a:schemeClr val="accent5">
                    <a:lumMod val="60000"/>
                    <a:lumOff val="40000"/>
                  </a:schemeClr>
                </a:solidFill>
              </a:rPr>
              <a:t>intrinsic luminosity </a:t>
            </a:r>
            <a:r>
              <a:rPr lang="en-GB" dirty="0">
                <a:solidFill>
                  <a:schemeClr val="bg1"/>
                </a:solidFill>
              </a:rPr>
              <a:t>is well-known. These objects serve as </a:t>
            </a:r>
            <a:r>
              <a:rPr lang="en-GB" dirty="0">
                <a:solidFill>
                  <a:schemeClr val="accent4">
                    <a:lumMod val="60000"/>
                    <a:lumOff val="40000"/>
                  </a:schemeClr>
                </a:solidFill>
              </a:rPr>
              <a:t>reference points</a:t>
            </a:r>
            <a:r>
              <a:rPr lang="en-GB" dirty="0">
                <a:solidFill>
                  <a:schemeClr val="bg1"/>
                </a:solidFill>
              </a:rPr>
              <a:t> or benchmarks for measuring astronomical distances.</a:t>
            </a:r>
          </a:p>
          <a:p>
            <a:endParaRPr lang="en-GB" dirty="0">
              <a:solidFill>
                <a:schemeClr val="bg1"/>
              </a:solidFill>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CE6062A-2880-F1C6-828A-060BED9052A7}"/>
                  </a:ext>
                </a:extLst>
              </p:cNvPr>
              <p:cNvSpPr txBox="1"/>
              <p:nvPr/>
            </p:nvSpPr>
            <p:spPr>
              <a:xfrm>
                <a:off x="4093758" y="2130208"/>
                <a:ext cx="4552144"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𝑀</m:t>
                          </m:r>
                        </m:e>
                        <m:sub>
                          <m:r>
                            <a:rPr lang="it-IT" sz="2400" b="0" i="1" smtClean="0">
                              <a:solidFill>
                                <a:schemeClr val="bg1"/>
                              </a:solidFill>
                              <a:latin typeface="Cambria Math" panose="02040503050406030204" pitchFamily="18" charset="0"/>
                            </a:rPr>
                            <m:t>𝐼</m:t>
                          </m:r>
                        </m:sub>
                      </m:sSub>
                      <m:r>
                        <a:rPr lang="it-IT" sz="2400" b="0" i="1" smtClean="0">
                          <a:solidFill>
                            <a:schemeClr val="bg1"/>
                          </a:solidFill>
                          <a:latin typeface="Cambria Math" panose="02040503050406030204" pitchFamily="18" charset="0"/>
                        </a:rPr>
                        <m:t>=</m:t>
                      </m:r>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𝑎</m:t>
                          </m:r>
                        </m:e>
                        <m:sub>
                          <m:r>
                            <a:rPr lang="it-IT" sz="2400" b="0" i="1" smtClean="0">
                              <a:solidFill>
                                <a:schemeClr val="bg1"/>
                              </a:solidFill>
                              <a:latin typeface="Cambria Math" panose="02040503050406030204" pitchFamily="18" charset="0"/>
                            </a:rPr>
                            <m:t>𝐼</m:t>
                          </m:r>
                        </m:sub>
                      </m:sSub>
                      <m:r>
                        <a:rPr lang="it-IT" sz="2400" b="0" i="1" smtClean="0">
                          <a:solidFill>
                            <a:schemeClr val="bg1"/>
                          </a:solidFill>
                          <a:latin typeface="Cambria Math" panose="02040503050406030204" pitchFamily="18" charset="0"/>
                        </a:rPr>
                        <m:t>∗</m:t>
                      </m:r>
                      <m:func>
                        <m:funcPr>
                          <m:ctrlPr>
                            <a:rPr lang="it-IT" sz="2400" b="0" i="1" smtClean="0">
                              <a:solidFill>
                                <a:schemeClr val="bg1"/>
                              </a:solidFill>
                              <a:latin typeface="Cambria Math" panose="02040503050406030204" pitchFamily="18" charset="0"/>
                            </a:rPr>
                          </m:ctrlPr>
                        </m:funcPr>
                        <m:fName>
                          <m:r>
                            <m:rPr>
                              <m:sty m:val="p"/>
                            </m:rPr>
                            <a:rPr lang="it-IT" sz="2400" b="0" i="0" smtClean="0">
                              <a:solidFill>
                                <a:schemeClr val="bg1"/>
                              </a:solidFill>
                              <a:latin typeface="Cambria Math" panose="02040503050406030204" pitchFamily="18" charset="0"/>
                            </a:rPr>
                            <m:t>log</m:t>
                          </m:r>
                        </m:fName>
                        <m:e>
                          <m:d>
                            <m:dPr>
                              <m:ctrlPr>
                                <a:rPr lang="it-IT" sz="2400" b="0" i="1" smtClean="0">
                                  <a:solidFill>
                                    <a:schemeClr val="bg1"/>
                                  </a:solidFill>
                                  <a:latin typeface="Cambria Math" panose="02040503050406030204" pitchFamily="18" charset="0"/>
                                </a:rPr>
                              </m:ctrlPr>
                            </m:dPr>
                            <m:e>
                              <m:r>
                                <a:rPr lang="it-IT" sz="2400" b="0" i="1" smtClean="0">
                                  <a:solidFill>
                                    <a:schemeClr val="bg1"/>
                                  </a:solidFill>
                                  <a:latin typeface="Cambria Math" panose="02040503050406030204" pitchFamily="18" charset="0"/>
                                </a:rPr>
                                <m:t>𝑃</m:t>
                              </m:r>
                            </m:e>
                          </m:d>
                        </m:e>
                      </m:func>
                      <m:r>
                        <a:rPr lang="it-IT" sz="2400" b="0" i="1" smtClean="0">
                          <a:solidFill>
                            <a:schemeClr val="bg1"/>
                          </a:solidFill>
                          <a:latin typeface="Cambria Math" panose="02040503050406030204" pitchFamily="18" charset="0"/>
                        </a:rPr>
                        <m:t>+</m:t>
                      </m:r>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𝑏</m:t>
                          </m:r>
                        </m:e>
                        <m:sub>
                          <m:r>
                            <a:rPr lang="it-IT" sz="2400" b="0" i="1" smtClean="0">
                              <a:solidFill>
                                <a:schemeClr val="bg1"/>
                              </a:solidFill>
                              <a:latin typeface="Cambria Math" panose="02040503050406030204" pitchFamily="18" charset="0"/>
                            </a:rPr>
                            <m:t>𝐼</m:t>
                          </m:r>
                        </m:sub>
                      </m:sSub>
                      <m:r>
                        <a:rPr lang="it-IT" sz="2400" b="0" i="1" smtClean="0">
                          <a:solidFill>
                            <a:schemeClr val="bg1"/>
                          </a:solidFill>
                          <a:latin typeface="Cambria Math" panose="02040503050406030204" pitchFamily="18" charset="0"/>
                        </a:rPr>
                        <m:t>∗</m:t>
                      </m:r>
                      <m:d>
                        <m:dPr>
                          <m:begChr m:val="["/>
                          <m:endChr m:val="]"/>
                          <m:ctrlPr>
                            <a:rPr lang="it-IT" sz="2400" b="0" i="1" smtClean="0">
                              <a:solidFill>
                                <a:schemeClr val="bg1"/>
                              </a:solidFill>
                              <a:latin typeface="Cambria Math" panose="02040503050406030204" pitchFamily="18" charset="0"/>
                            </a:rPr>
                          </m:ctrlPr>
                        </m:dPr>
                        <m:e>
                          <m:r>
                            <a:rPr lang="it-IT" sz="2400" b="0" i="1" smtClean="0">
                              <a:solidFill>
                                <a:schemeClr val="bg1"/>
                              </a:solidFill>
                              <a:latin typeface="Cambria Math" panose="02040503050406030204" pitchFamily="18" charset="0"/>
                            </a:rPr>
                            <m:t>𝐹𝑒𝐻</m:t>
                          </m:r>
                        </m:e>
                      </m:d>
                      <m:r>
                        <a:rPr lang="it-IT" sz="2400" b="0" i="1" smtClean="0">
                          <a:solidFill>
                            <a:schemeClr val="bg1"/>
                          </a:solidFill>
                          <a:latin typeface="Cambria Math" panose="02040503050406030204" pitchFamily="18" charset="0"/>
                        </a:rPr>
                        <m:t>+</m:t>
                      </m:r>
                      <m:sSub>
                        <m:sSubPr>
                          <m:ctrlPr>
                            <a:rPr lang="it-IT" sz="2400" b="0" i="1" smtClean="0">
                              <a:solidFill>
                                <a:schemeClr val="bg1"/>
                              </a:solidFill>
                              <a:latin typeface="Cambria Math" panose="02040503050406030204" pitchFamily="18" charset="0"/>
                            </a:rPr>
                          </m:ctrlPr>
                        </m:sSubPr>
                        <m:e>
                          <m:r>
                            <a:rPr lang="it-IT" sz="2400" b="0" i="1" smtClean="0">
                              <a:solidFill>
                                <a:schemeClr val="bg1"/>
                              </a:solidFill>
                              <a:latin typeface="Cambria Math" panose="02040503050406030204" pitchFamily="18" charset="0"/>
                            </a:rPr>
                            <m:t>𝑐</m:t>
                          </m:r>
                        </m:e>
                        <m:sub>
                          <m:r>
                            <a:rPr lang="it-IT" sz="2400" b="0" i="1" smtClean="0">
                              <a:solidFill>
                                <a:schemeClr val="bg1"/>
                              </a:solidFill>
                              <a:latin typeface="Cambria Math" panose="02040503050406030204" pitchFamily="18" charset="0"/>
                            </a:rPr>
                            <m:t>𝐼</m:t>
                          </m:r>
                        </m:sub>
                      </m:sSub>
                    </m:oMath>
                  </m:oMathPara>
                </a14:m>
                <a:endParaRPr lang="en-IT" sz="2400" dirty="0">
                  <a:solidFill>
                    <a:schemeClr val="bg1"/>
                  </a:solidFill>
                </a:endParaRPr>
              </a:p>
            </p:txBody>
          </p:sp>
        </mc:Choice>
        <mc:Fallback>
          <p:sp>
            <p:nvSpPr>
              <p:cNvPr id="6" name="TextBox 5">
                <a:extLst>
                  <a:ext uri="{FF2B5EF4-FFF2-40B4-BE49-F238E27FC236}">
                    <a16:creationId xmlns:a16="http://schemas.microsoft.com/office/drawing/2014/main" id="{9CE6062A-2880-F1C6-828A-060BED9052A7}"/>
                  </a:ext>
                </a:extLst>
              </p:cNvPr>
              <p:cNvSpPr txBox="1">
                <a:spLocks noRot="1" noChangeAspect="1" noMove="1" noResize="1" noEditPoints="1" noAdjustHandles="1" noChangeArrowheads="1" noChangeShapeType="1" noTextEdit="1"/>
              </p:cNvSpPr>
              <p:nvPr/>
            </p:nvSpPr>
            <p:spPr>
              <a:xfrm>
                <a:off x="4093758" y="2130208"/>
                <a:ext cx="4552144" cy="369332"/>
              </a:xfrm>
              <a:prstGeom prst="rect">
                <a:avLst/>
              </a:prstGeom>
              <a:blipFill>
                <a:blip r:embed="rId7"/>
                <a:stretch>
                  <a:fillRect l="-1114" b="-33333"/>
                </a:stretch>
              </a:blipFill>
            </p:spPr>
            <p:txBody>
              <a:bodyPr/>
              <a:lstStyle/>
              <a:p>
                <a:r>
                  <a:rPr lang="en-IT">
                    <a:noFill/>
                  </a:rPr>
                  <a:t> </a:t>
                </a:r>
              </a:p>
            </p:txBody>
          </p:sp>
        </mc:Fallback>
      </mc:AlternateContent>
      <p:sp>
        <p:nvSpPr>
          <p:cNvPr id="8" name="TextBox 7">
            <a:extLst>
              <a:ext uri="{FF2B5EF4-FFF2-40B4-BE49-F238E27FC236}">
                <a16:creationId xmlns:a16="http://schemas.microsoft.com/office/drawing/2014/main" id="{92979936-3C79-24F8-566B-78744E4AFAC2}"/>
              </a:ext>
            </a:extLst>
          </p:cNvPr>
          <p:cNvSpPr txBox="1"/>
          <p:nvPr/>
        </p:nvSpPr>
        <p:spPr>
          <a:xfrm>
            <a:off x="402128" y="3619798"/>
            <a:ext cx="10958513" cy="923330"/>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Based on the formula mentioned above, precise knowledge of the metallicity, along with the period of the RRL stars, allows for the accurate estimation of their absolute magnitude. By having this absolute magnitude and comparing it to the apparent amplitude, we can then estimate the distance to these stars.</a:t>
            </a:r>
            <a:endParaRPr lang="en-IT"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763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56003" y="1283"/>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3" name="TextBox 2">
            <a:extLst>
              <a:ext uri="{FF2B5EF4-FFF2-40B4-BE49-F238E27FC236}">
                <a16:creationId xmlns:a16="http://schemas.microsoft.com/office/drawing/2014/main" id="{8651182A-30B7-52D8-4A61-0F84C86E2D4F}"/>
              </a:ext>
            </a:extLst>
          </p:cNvPr>
          <p:cNvSpPr txBox="1"/>
          <p:nvPr/>
        </p:nvSpPr>
        <p:spPr>
          <a:xfrm>
            <a:off x="300038" y="1071564"/>
            <a:ext cx="11501437" cy="4524315"/>
          </a:xfrm>
          <a:prstGeom prst="rect">
            <a:avLst/>
          </a:prstGeom>
          <a:noFill/>
        </p:spPr>
        <p:txBody>
          <a:bodyPr wrap="square" rtlCol="0">
            <a:spAutoFit/>
          </a:bodyPr>
          <a:lstStyle/>
          <a:p>
            <a:pPr algn="l"/>
            <a:r>
              <a:rPr lang="en-GB" b="0" i="0" dirty="0">
                <a:solidFill>
                  <a:schemeClr val="bg1"/>
                </a:solidFill>
                <a:effectLst/>
                <a:latin typeface="Arial" panose="020B0604020202020204" pitchFamily="34" charset="0"/>
                <a:cs typeface="Arial" panose="020B0604020202020204" pitchFamily="34" charset="0"/>
              </a:rPr>
              <a:t>The motivation behind this work stems from </a:t>
            </a:r>
            <a:r>
              <a:rPr lang="en-GB" b="0" i="0" dirty="0">
                <a:solidFill>
                  <a:schemeClr val="accent2">
                    <a:lumMod val="60000"/>
                    <a:lumOff val="40000"/>
                  </a:schemeClr>
                </a:solidFill>
                <a:effectLst/>
                <a:latin typeface="Arial" panose="020B0604020202020204" pitchFamily="34" charset="0"/>
                <a:cs typeface="Arial" panose="020B0604020202020204" pitchFamily="34" charset="0"/>
              </a:rPr>
              <a:t>the labour-intensive </a:t>
            </a:r>
            <a:r>
              <a:rPr lang="en-GB" b="0" i="0" dirty="0">
                <a:solidFill>
                  <a:schemeClr val="bg1"/>
                </a:solidFill>
                <a:effectLst/>
                <a:latin typeface="Arial" panose="020B0604020202020204" pitchFamily="34" charset="0"/>
                <a:cs typeface="Arial" panose="020B0604020202020204" pitchFamily="34" charset="0"/>
              </a:rPr>
              <a:t>nature of </a:t>
            </a:r>
            <a:r>
              <a:rPr lang="en-GB" b="0" i="0" dirty="0">
                <a:solidFill>
                  <a:schemeClr val="accent6">
                    <a:lumMod val="75000"/>
                  </a:schemeClr>
                </a:solidFill>
                <a:effectLst/>
                <a:latin typeface="Arial" panose="020B0604020202020204" pitchFamily="34" charset="0"/>
                <a:cs typeface="Arial" panose="020B0604020202020204" pitchFamily="34" charset="0"/>
              </a:rPr>
              <a:t>HDS metallicity measurements</a:t>
            </a:r>
            <a:r>
              <a:rPr lang="en-GB" b="0" i="0" dirty="0">
                <a:solidFill>
                  <a:schemeClr val="bg1"/>
                </a:solidFill>
                <a:effectLst/>
                <a:latin typeface="Arial" panose="020B0604020202020204" pitchFamily="34" charset="0"/>
                <a:cs typeface="Arial" panose="020B0604020202020204" pitchFamily="34" charset="0"/>
              </a:rPr>
              <a:t>, which are known for their high accuracy. Given the significant effort required for these measurements, it becomes imperative to develop a reliable </a:t>
            </a:r>
            <a:r>
              <a:rPr lang="en-GB" b="0" i="0" dirty="0">
                <a:solidFill>
                  <a:srgbClr val="EC36D0"/>
                </a:solidFill>
                <a:effectLst/>
                <a:latin typeface="Arial" panose="020B0604020202020204" pitchFamily="34" charset="0"/>
                <a:cs typeface="Arial" panose="020B0604020202020204" pitchFamily="34" charset="0"/>
              </a:rPr>
              <a:t>alternative</a:t>
            </a:r>
            <a:r>
              <a:rPr lang="en-GB" b="0" i="0" dirty="0">
                <a:solidFill>
                  <a:schemeClr val="bg1"/>
                </a:solidFill>
                <a:effectLst/>
                <a:latin typeface="Arial" panose="020B0604020202020204" pitchFamily="34" charset="0"/>
                <a:cs typeface="Arial" panose="020B0604020202020204" pitchFamily="34" charset="0"/>
              </a:rPr>
              <a:t> for estimating metallicity. Consequently, the primary goal of our study is to establish a trustworthy model for the estimation of metallicity.</a:t>
            </a:r>
          </a:p>
          <a:p>
            <a:pPr algn="l"/>
            <a:endParaRPr lang="en-GB" dirty="0">
              <a:solidFill>
                <a:schemeClr val="bg1"/>
              </a:solidFill>
              <a:latin typeface="Arial" panose="020B0604020202020204" pitchFamily="34" charset="0"/>
              <a:cs typeface="Arial" panose="020B0604020202020204" pitchFamily="34" charset="0"/>
            </a:endParaRPr>
          </a:p>
          <a:p>
            <a:pPr algn="l"/>
            <a:endParaRPr lang="en-GB" b="0" i="0" dirty="0">
              <a:solidFill>
                <a:schemeClr val="bg1"/>
              </a:solidFill>
              <a:effectLst/>
              <a:latin typeface="Arial" panose="020B0604020202020204" pitchFamily="34" charset="0"/>
              <a:cs typeface="Arial" panose="020B0604020202020204" pitchFamily="34" charset="0"/>
            </a:endParaRPr>
          </a:p>
          <a:p>
            <a:pPr algn="l"/>
            <a:endParaRPr lang="en-GB" dirty="0">
              <a:solidFill>
                <a:schemeClr val="bg1"/>
              </a:solidFill>
              <a:latin typeface="Arial" panose="020B0604020202020204" pitchFamily="34" charset="0"/>
              <a:cs typeface="Arial" panose="020B0604020202020204" pitchFamily="34" charset="0"/>
            </a:endParaRPr>
          </a:p>
          <a:p>
            <a:pPr algn="l"/>
            <a:endParaRPr lang="en-GB" b="0" i="0" dirty="0">
              <a:solidFill>
                <a:schemeClr val="bg1"/>
              </a:solidFill>
              <a:effectLst/>
              <a:latin typeface="Arial" panose="020B0604020202020204" pitchFamily="34" charset="0"/>
              <a:cs typeface="Arial" panose="020B0604020202020204" pitchFamily="34" charset="0"/>
            </a:endParaRPr>
          </a:p>
          <a:p>
            <a:pPr algn="l"/>
            <a:endParaRPr lang="en-GB" b="0" i="0" dirty="0">
              <a:solidFill>
                <a:schemeClr val="bg1"/>
              </a:solidFill>
              <a:effectLst/>
              <a:latin typeface="Arial" panose="020B0604020202020204" pitchFamily="34" charset="0"/>
              <a:cs typeface="Arial" panose="020B0604020202020204" pitchFamily="34" charset="0"/>
            </a:endParaRPr>
          </a:p>
          <a:p>
            <a:pPr algn="l"/>
            <a:endParaRPr lang="en-GB" dirty="0">
              <a:solidFill>
                <a:schemeClr val="bg1"/>
              </a:solidFill>
              <a:latin typeface="Arial" panose="020B0604020202020204" pitchFamily="34" charset="0"/>
              <a:cs typeface="Arial" panose="020B0604020202020204" pitchFamily="34" charset="0"/>
            </a:endParaRPr>
          </a:p>
          <a:p>
            <a:pPr algn="l"/>
            <a:endParaRPr lang="en-GB" b="0" i="0" dirty="0">
              <a:solidFill>
                <a:schemeClr val="bg1"/>
              </a:solidFill>
              <a:effectLst/>
              <a:latin typeface="Arial" panose="020B0604020202020204" pitchFamily="34" charset="0"/>
              <a:cs typeface="Arial" panose="020B0604020202020204" pitchFamily="34" charset="0"/>
            </a:endParaRPr>
          </a:p>
          <a:p>
            <a:pPr algn="l"/>
            <a:endParaRPr lang="en-GB" b="0" i="0" dirty="0">
              <a:solidFill>
                <a:schemeClr val="bg1"/>
              </a:solidFill>
              <a:effectLst/>
              <a:latin typeface="Arial" panose="020B0604020202020204" pitchFamily="34" charset="0"/>
              <a:cs typeface="Arial" panose="020B0604020202020204" pitchFamily="34" charset="0"/>
            </a:endParaRPr>
          </a:p>
          <a:p>
            <a:pPr algn="l"/>
            <a:r>
              <a:rPr lang="en-GB" b="0" i="0" dirty="0">
                <a:solidFill>
                  <a:schemeClr val="bg1"/>
                </a:solidFill>
                <a:effectLst/>
                <a:latin typeface="Arial" panose="020B0604020202020204" pitchFamily="34" charset="0"/>
                <a:cs typeface="Arial" panose="020B0604020202020204" pitchFamily="34" charset="0"/>
              </a:rPr>
              <a:t>In recent literature, there has been a growing interest in leveraging machine learning and deep learning techniques to address this challenge. In our research, we delve deeper into this field by exploring a variety of models. Our aim is to assess their feasibility and accuracy in order to identify the most suitable approach for metallicity estimation.</a:t>
            </a:r>
          </a:p>
        </p:txBody>
      </p:sp>
      <p:sp>
        <p:nvSpPr>
          <p:cNvPr id="4" name="TextBox 3">
            <a:extLst>
              <a:ext uri="{FF2B5EF4-FFF2-40B4-BE49-F238E27FC236}">
                <a16:creationId xmlns:a16="http://schemas.microsoft.com/office/drawing/2014/main" id="{9A1050E7-A543-6EBA-408A-2746E1387DC9}"/>
              </a:ext>
            </a:extLst>
          </p:cNvPr>
          <p:cNvSpPr txBox="1"/>
          <p:nvPr/>
        </p:nvSpPr>
        <p:spPr>
          <a:xfrm>
            <a:off x="2646142" y="398806"/>
            <a:ext cx="6843712" cy="523220"/>
          </a:xfrm>
          <a:prstGeom prst="rect">
            <a:avLst/>
          </a:prstGeom>
          <a:noFill/>
        </p:spPr>
        <p:txBody>
          <a:bodyPr wrap="square" rtlCol="0">
            <a:spAutoFit/>
          </a:bodyPr>
          <a:lstStyle/>
          <a:p>
            <a:pPr algn="ctr"/>
            <a:r>
              <a:rPr lang="en-IT" sz="2800" dirty="0">
                <a:solidFill>
                  <a:schemeClr val="accent2">
                    <a:lumMod val="60000"/>
                    <a:lumOff val="40000"/>
                  </a:schemeClr>
                </a:solidFill>
                <a:latin typeface="Dreaming Outloud Pro" panose="03050502040302030504" pitchFamily="66" charset="77"/>
                <a:cs typeface="Dreaming Outloud Pro" panose="03050502040302030504" pitchFamily="66" charset="77"/>
              </a:rPr>
              <a:t>The motivation of this work :</a:t>
            </a:r>
          </a:p>
        </p:txBody>
      </p:sp>
    </p:spTree>
    <p:extLst>
      <p:ext uri="{BB962C8B-B14F-4D97-AF65-F5344CB8AC3E}">
        <p14:creationId xmlns:p14="http://schemas.microsoft.com/office/powerpoint/2010/main" val="2522087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4" name="TextBox 3">
            <a:extLst>
              <a:ext uri="{FF2B5EF4-FFF2-40B4-BE49-F238E27FC236}">
                <a16:creationId xmlns:a16="http://schemas.microsoft.com/office/drawing/2014/main" id="{CC73773A-879B-480C-8623-D2E6D2399E09}"/>
              </a:ext>
            </a:extLst>
          </p:cNvPr>
          <p:cNvSpPr txBox="1"/>
          <p:nvPr/>
        </p:nvSpPr>
        <p:spPr>
          <a:xfrm>
            <a:off x="172307" y="1719660"/>
            <a:ext cx="11844337" cy="4247317"/>
          </a:xfrm>
          <a:prstGeom prst="rect">
            <a:avLst/>
          </a:prstGeom>
          <a:noFill/>
        </p:spPr>
        <p:txBody>
          <a:bodyPr wrap="square" rtlCol="0">
            <a:spAutoFit/>
          </a:bodyPr>
          <a:lstStyle/>
          <a:p>
            <a:endParaRPr lang="en-IT" dirty="0">
              <a:solidFill>
                <a:schemeClr val="bg1"/>
              </a:solidFill>
              <a:latin typeface="Arial" panose="020B0604020202020204" pitchFamily="34" charset="0"/>
              <a:cs typeface="Arial" panose="020B0604020202020204" pitchFamily="34" charset="0"/>
            </a:endParaRPr>
          </a:p>
          <a:p>
            <a:r>
              <a:rPr lang="en-GB" b="0" i="0" dirty="0">
                <a:solidFill>
                  <a:schemeClr val="accent1">
                    <a:lumMod val="60000"/>
                    <a:lumOff val="40000"/>
                  </a:schemeClr>
                </a:solidFill>
                <a:effectLst/>
                <a:latin typeface="Arial" panose="020B0604020202020204" pitchFamily="34" charset="0"/>
                <a:cs typeface="Arial" panose="020B0604020202020204" pitchFamily="34" charset="0"/>
              </a:rPr>
              <a:t>The objective of this project encompasses three primary facets:</a:t>
            </a:r>
          </a:p>
          <a:p>
            <a:endParaRPr lang="en-GB" dirty="0">
              <a:solidFill>
                <a:schemeClr val="accent1">
                  <a:lumMod val="60000"/>
                  <a:lumOff val="40000"/>
                </a:schemeClr>
              </a:solidFill>
              <a:latin typeface="Arial" panose="020B0604020202020204" pitchFamily="34" charset="0"/>
              <a:cs typeface="Arial" panose="020B0604020202020204" pitchFamily="34" charset="0"/>
            </a:endParaRPr>
          </a:p>
          <a:p>
            <a:endParaRPr lang="en-GB" dirty="0">
              <a:solidFill>
                <a:schemeClr val="accent1">
                  <a:lumMod val="60000"/>
                  <a:lumOff val="40000"/>
                </a:schemeClr>
              </a:solidFill>
              <a:latin typeface="Arial" panose="020B0604020202020204" pitchFamily="34" charset="0"/>
              <a:cs typeface="Arial" panose="020B0604020202020204" pitchFamily="34" charset="0"/>
            </a:endParaRPr>
          </a:p>
          <a:p>
            <a:endParaRPr lang="en-IT" dirty="0">
              <a:solidFill>
                <a:schemeClr val="accent1">
                  <a:lumMod val="60000"/>
                  <a:lumOff val="40000"/>
                </a:schemeClr>
              </a:solidFill>
              <a:latin typeface="Arial" panose="020B0604020202020204" pitchFamily="34" charset="0"/>
              <a:cs typeface="Arial" panose="020B0604020202020204" pitchFamily="34" charset="0"/>
            </a:endParaRPr>
          </a:p>
          <a:p>
            <a:pPr marL="342900" indent="-342900">
              <a:buAutoNum type="arabicPeriod"/>
            </a:pPr>
            <a:r>
              <a:rPr lang="en-GB" b="0" i="0" dirty="0">
                <a:solidFill>
                  <a:schemeClr val="bg1"/>
                </a:solidFill>
                <a:effectLst/>
                <a:latin typeface="Arial" panose="020B0604020202020204" pitchFamily="34" charset="0"/>
                <a:cs typeface="Arial" panose="020B0604020202020204" pitchFamily="34" charset="0"/>
              </a:rPr>
              <a:t>Our goal is to assess </a:t>
            </a:r>
            <a:r>
              <a:rPr lang="en-GB" b="0" i="0" dirty="0">
                <a:solidFill>
                  <a:srgbClr val="FF0000"/>
                </a:solidFill>
                <a:effectLst/>
                <a:latin typeface="Arial" panose="020B0604020202020204" pitchFamily="34" charset="0"/>
                <a:cs typeface="Arial" panose="020B0604020202020204" pitchFamily="34" charset="0"/>
              </a:rPr>
              <a:t>the feasibility </a:t>
            </a:r>
            <a:r>
              <a:rPr lang="en-GB" b="0" i="0" dirty="0">
                <a:solidFill>
                  <a:schemeClr val="bg1"/>
                </a:solidFill>
                <a:effectLst/>
                <a:latin typeface="Arial" panose="020B0604020202020204" pitchFamily="34" charset="0"/>
                <a:cs typeface="Arial" panose="020B0604020202020204" pitchFamily="34" charset="0"/>
              </a:rPr>
              <a:t>of estimating metallicity using an efficient machine learning method, such as </a:t>
            </a:r>
            <a:r>
              <a:rPr lang="en-GB" b="0" i="0" dirty="0" err="1">
                <a:solidFill>
                  <a:schemeClr val="accent6">
                    <a:lumMod val="60000"/>
                    <a:lumOff val="40000"/>
                  </a:schemeClr>
                </a:solidFill>
                <a:effectLst/>
                <a:latin typeface="Arial" panose="020B0604020202020204" pitchFamily="34" charset="0"/>
                <a:cs typeface="Arial" panose="020B0604020202020204" pitchFamily="34" charset="0"/>
              </a:rPr>
              <a:t>XGBoost</a:t>
            </a:r>
            <a:r>
              <a:rPr lang="en-GB" b="0" i="0" dirty="0">
                <a:solidFill>
                  <a:schemeClr val="accent6">
                    <a:lumMod val="60000"/>
                    <a:lumOff val="40000"/>
                  </a:schemeClr>
                </a:solidFill>
                <a:effectLst/>
                <a:latin typeface="Arial" panose="020B0604020202020204" pitchFamily="34" charset="0"/>
                <a:cs typeface="Arial" panose="020B0604020202020204" pitchFamily="34" charset="0"/>
              </a:rPr>
              <a:t>, </a:t>
            </a:r>
            <a:r>
              <a:rPr lang="en-GB" b="0" i="0" dirty="0">
                <a:solidFill>
                  <a:schemeClr val="bg1"/>
                </a:solidFill>
                <a:effectLst/>
                <a:latin typeface="Arial" panose="020B0604020202020204" pitchFamily="34" charset="0"/>
                <a:cs typeface="Arial" panose="020B0604020202020204" pitchFamily="34" charset="0"/>
              </a:rPr>
              <a:t>within </a:t>
            </a:r>
            <a:r>
              <a:rPr lang="en-GB" b="0" i="0" dirty="0">
                <a:solidFill>
                  <a:schemeClr val="accent2">
                    <a:lumMod val="75000"/>
                  </a:schemeClr>
                </a:solidFill>
                <a:effectLst/>
                <a:latin typeface="Arial" panose="020B0604020202020204" pitchFamily="34" charset="0"/>
                <a:cs typeface="Arial" panose="020B0604020202020204" pitchFamily="34" charset="0"/>
              </a:rPr>
              <a:t>a single spectral band</a:t>
            </a:r>
            <a:r>
              <a:rPr lang="en-GB" b="0" i="0" dirty="0">
                <a:solidFill>
                  <a:schemeClr val="bg1"/>
                </a:solidFill>
                <a:effectLst/>
                <a:latin typeface="Arial" panose="020B0604020202020204" pitchFamily="34" charset="0"/>
                <a:cs typeface="Arial" panose="020B0604020202020204" pitchFamily="34" charset="0"/>
              </a:rPr>
              <a:t>.</a:t>
            </a:r>
          </a:p>
          <a:p>
            <a:pPr marL="342900" indent="-342900">
              <a:buAutoNum type="arabicPeriod"/>
            </a:pPr>
            <a:endParaRPr lang="en-GB" dirty="0">
              <a:solidFill>
                <a:schemeClr val="bg1"/>
              </a:solidFill>
              <a:latin typeface="Arial" panose="020B0604020202020204" pitchFamily="34" charset="0"/>
              <a:cs typeface="Arial" panose="020B0604020202020204" pitchFamily="34" charset="0"/>
            </a:endParaRPr>
          </a:p>
          <a:p>
            <a:pPr marL="342900" indent="-342900">
              <a:buAutoNum type="arabicPeriod"/>
            </a:pPr>
            <a:endParaRPr lang="en-GB" dirty="0">
              <a:solidFill>
                <a:schemeClr val="bg1"/>
              </a:solidFill>
              <a:latin typeface="Arial" panose="020B0604020202020204" pitchFamily="34" charset="0"/>
              <a:cs typeface="Arial" panose="020B0604020202020204" pitchFamily="34" charset="0"/>
            </a:endParaRPr>
          </a:p>
          <a:p>
            <a:pPr marL="342900" indent="-342900">
              <a:buAutoNum type="arabicPeriod"/>
            </a:pPr>
            <a:r>
              <a:rPr lang="en-GB" b="0" i="0" dirty="0">
                <a:solidFill>
                  <a:schemeClr val="bg1"/>
                </a:solidFill>
                <a:effectLst/>
                <a:latin typeface="Arial" panose="020B0604020202020204" pitchFamily="34" charset="0"/>
                <a:cs typeface="Arial" panose="020B0604020202020204" pitchFamily="34" charset="0"/>
              </a:rPr>
              <a:t>The second goal is to establish a regression model, utilizing two recurrent neural networks </a:t>
            </a:r>
            <a:r>
              <a:rPr lang="en-GB" b="0" i="0" dirty="0">
                <a:solidFill>
                  <a:schemeClr val="accent4">
                    <a:lumMod val="60000"/>
                    <a:lumOff val="40000"/>
                  </a:schemeClr>
                </a:solidFill>
                <a:effectLst/>
                <a:latin typeface="Arial" panose="020B0604020202020204" pitchFamily="34" charset="0"/>
                <a:cs typeface="Arial" panose="020B0604020202020204" pitchFamily="34" charset="0"/>
              </a:rPr>
              <a:t>(RNN) </a:t>
            </a:r>
            <a:r>
              <a:rPr lang="en-GB" b="0" i="0" dirty="0">
                <a:solidFill>
                  <a:schemeClr val="bg1"/>
                </a:solidFill>
                <a:effectLst/>
                <a:latin typeface="Arial" panose="020B0604020202020204" pitchFamily="34" charset="0"/>
                <a:cs typeface="Arial" panose="020B0604020202020204" pitchFamily="34" charset="0"/>
              </a:rPr>
              <a:t>architectures, Long Short-Term Memory </a:t>
            </a:r>
            <a:r>
              <a:rPr lang="en-GB" b="0" i="0" dirty="0">
                <a:solidFill>
                  <a:schemeClr val="accent4">
                    <a:lumMod val="60000"/>
                    <a:lumOff val="40000"/>
                  </a:schemeClr>
                </a:solidFill>
                <a:effectLst/>
                <a:latin typeface="Arial" panose="020B0604020202020204" pitchFamily="34" charset="0"/>
                <a:cs typeface="Arial" panose="020B0604020202020204" pitchFamily="34" charset="0"/>
              </a:rPr>
              <a:t>(LSTM) </a:t>
            </a:r>
            <a:r>
              <a:rPr lang="en-GB" b="0" i="0" dirty="0">
                <a:solidFill>
                  <a:schemeClr val="bg1"/>
                </a:solidFill>
                <a:effectLst/>
                <a:latin typeface="Arial" panose="020B0604020202020204" pitchFamily="34" charset="0"/>
                <a:cs typeface="Arial" panose="020B0604020202020204" pitchFamily="34" charset="0"/>
              </a:rPr>
              <a:t>and Gated Recurrent Unit </a:t>
            </a:r>
            <a:r>
              <a:rPr lang="en-GB" b="0" i="0" dirty="0">
                <a:solidFill>
                  <a:schemeClr val="accent6">
                    <a:lumMod val="60000"/>
                    <a:lumOff val="40000"/>
                  </a:schemeClr>
                </a:solidFill>
                <a:effectLst/>
                <a:latin typeface="Arial" panose="020B0604020202020204" pitchFamily="34" charset="0"/>
                <a:cs typeface="Arial" panose="020B0604020202020204" pitchFamily="34" charset="0"/>
              </a:rPr>
              <a:t>(GRU)</a:t>
            </a:r>
            <a:r>
              <a:rPr lang="en-GB" b="0" i="0" dirty="0">
                <a:solidFill>
                  <a:schemeClr val="bg1"/>
                </a:solidFill>
                <a:effectLst/>
                <a:latin typeface="Arial" panose="020B0604020202020204" pitchFamily="34" charset="0"/>
                <a:cs typeface="Arial" panose="020B0604020202020204" pitchFamily="34" charset="0"/>
              </a:rPr>
              <a:t>, to predict metallicity </a:t>
            </a:r>
            <a:r>
              <a:rPr lang="en-GB" dirty="0">
                <a:solidFill>
                  <a:schemeClr val="bg1"/>
                </a:solidFill>
                <a:latin typeface="Arial" panose="020B0604020202020204" pitchFamily="34" charset="0"/>
                <a:cs typeface="Arial" panose="020B0604020202020204" pitchFamily="34" charset="0"/>
              </a:rPr>
              <a:t>for</a:t>
            </a:r>
            <a:r>
              <a:rPr lang="en-GB" b="0" i="0" dirty="0">
                <a:solidFill>
                  <a:schemeClr val="bg1"/>
                </a:solidFill>
                <a:effectLst/>
                <a:latin typeface="Arial" panose="020B0604020202020204" pitchFamily="34" charset="0"/>
                <a:cs typeface="Arial" panose="020B0604020202020204" pitchFamily="34" charset="0"/>
              </a:rPr>
              <a:t> the </a:t>
            </a:r>
            <a:r>
              <a:rPr lang="en-GB" dirty="0">
                <a:solidFill>
                  <a:schemeClr val="accent1">
                    <a:lumMod val="60000"/>
                    <a:lumOff val="40000"/>
                  </a:schemeClr>
                </a:solidFill>
                <a:latin typeface="Arial" panose="020B0604020202020204" pitchFamily="34" charset="0"/>
                <a:cs typeface="Arial" panose="020B0604020202020204" pitchFamily="34" charset="0"/>
              </a:rPr>
              <a:t>G</a:t>
            </a:r>
            <a:r>
              <a:rPr lang="en-GB" b="0" i="0" dirty="0">
                <a:solidFill>
                  <a:schemeClr val="accent1">
                    <a:lumMod val="60000"/>
                    <a:lumOff val="40000"/>
                  </a:schemeClr>
                </a:solidFill>
                <a:effectLst/>
                <a:latin typeface="Arial" panose="020B0604020202020204" pitchFamily="34" charset="0"/>
                <a:cs typeface="Arial" panose="020B0604020202020204" pitchFamily="34" charset="0"/>
              </a:rPr>
              <a:t> band </a:t>
            </a:r>
            <a:r>
              <a:rPr lang="en-GB" b="0" i="0" dirty="0">
                <a:solidFill>
                  <a:schemeClr val="bg1"/>
                </a:solidFill>
                <a:effectLst/>
                <a:latin typeface="Arial" panose="020B0604020202020204" pitchFamily="34" charset="0"/>
                <a:cs typeface="Arial" panose="020B0604020202020204" pitchFamily="34" charset="0"/>
              </a:rPr>
              <a:t>light curves from the </a:t>
            </a:r>
            <a:r>
              <a:rPr lang="en-GB" b="0" i="0" dirty="0">
                <a:solidFill>
                  <a:schemeClr val="accent1">
                    <a:lumMod val="60000"/>
                    <a:lumOff val="40000"/>
                  </a:schemeClr>
                </a:solidFill>
                <a:effectLst/>
                <a:latin typeface="Arial" panose="020B0604020202020204" pitchFamily="34" charset="0"/>
                <a:cs typeface="Arial" panose="020B0604020202020204" pitchFamily="34" charset="0"/>
              </a:rPr>
              <a:t>I band </a:t>
            </a:r>
            <a:r>
              <a:rPr lang="en-GB" b="0" i="0" dirty="0">
                <a:solidFill>
                  <a:schemeClr val="bg1"/>
                </a:solidFill>
                <a:effectLst/>
                <a:latin typeface="Arial" panose="020B0604020202020204" pitchFamily="34" charset="0"/>
                <a:cs typeface="Arial" panose="020B0604020202020204" pitchFamily="34" charset="0"/>
              </a:rPr>
              <a:t>light curves.</a:t>
            </a:r>
          </a:p>
          <a:p>
            <a:pPr marL="342900" indent="-342900">
              <a:buAutoNum type="arabicPeriod"/>
            </a:pPr>
            <a:endParaRPr lang="en-GB" dirty="0">
              <a:solidFill>
                <a:schemeClr val="bg1"/>
              </a:solidFill>
              <a:latin typeface="Arial" panose="020B0604020202020204" pitchFamily="34" charset="0"/>
              <a:cs typeface="Arial" panose="020B0604020202020204" pitchFamily="34" charset="0"/>
            </a:endParaRPr>
          </a:p>
          <a:p>
            <a:pPr marL="342900" indent="-342900">
              <a:buAutoNum type="arabicPeriod"/>
            </a:pPr>
            <a:r>
              <a:rPr lang="en-GB" dirty="0">
                <a:solidFill>
                  <a:schemeClr val="bg1"/>
                </a:solidFill>
                <a:latin typeface="Arial" panose="020B0604020202020204" pitchFamily="34" charset="0"/>
                <a:cs typeface="Arial" panose="020B0604020202020204" pitchFamily="34" charset="0"/>
              </a:rPr>
              <a:t>Finally, we enhance this regression for the new Gaia data release in the optical G band employing </a:t>
            </a:r>
            <a:r>
              <a:rPr lang="en-GB" dirty="0">
                <a:solidFill>
                  <a:schemeClr val="accent2">
                    <a:lumMod val="60000"/>
                    <a:lumOff val="40000"/>
                  </a:schemeClr>
                </a:solidFill>
                <a:latin typeface="Arial" panose="020B0604020202020204" pitchFamily="34" charset="0"/>
                <a:cs typeface="Arial" panose="020B0604020202020204" pitchFamily="34" charset="0"/>
              </a:rPr>
              <a:t>transfer learning methods</a:t>
            </a:r>
            <a:r>
              <a:rPr lang="en-GB" dirty="0">
                <a:solidFill>
                  <a:schemeClr val="bg1"/>
                </a:solidFill>
                <a:latin typeface="Arial" panose="020B0604020202020204" pitchFamily="34" charset="0"/>
                <a:cs typeface="Arial" panose="020B0604020202020204" pitchFamily="34" charset="0"/>
              </a:rPr>
              <a:t>.</a:t>
            </a:r>
          </a:p>
        </p:txBody>
      </p:sp>
      <p:sp>
        <p:nvSpPr>
          <p:cNvPr id="8" name="TextBox 7">
            <a:extLst>
              <a:ext uri="{FF2B5EF4-FFF2-40B4-BE49-F238E27FC236}">
                <a16:creationId xmlns:a16="http://schemas.microsoft.com/office/drawing/2014/main" id="{EE6AE166-42CF-249C-D8CB-291D1816CB0E}"/>
              </a:ext>
            </a:extLst>
          </p:cNvPr>
          <p:cNvSpPr txBox="1"/>
          <p:nvPr/>
        </p:nvSpPr>
        <p:spPr>
          <a:xfrm>
            <a:off x="2646142" y="398806"/>
            <a:ext cx="6843712" cy="523220"/>
          </a:xfrm>
          <a:prstGeom prst="rect">
            <a:avLst/>
          </a:prstGeom>
          <a:noFill/>
        </p:spPr>
        <p:txBody>
          <a:bodyPr wrap="square" rtlCol="0">
            <a:spAutoFit/>
          </a:bodyPr>
          <a:lstStyle/>
          <a:p>
            <a:pPr algn="ctr"/>
            <a:r>
              <a:rPr lang="en-IT" sz="2800" dirty="0">
                <a:solidFill>
                  <a:schemeClr val="accent2">
                    <a:lumMod val="60000"/>
                    <a:lumOff val="40000"/>
                  </a:schemeClr>
                </a:solidFill>
                <a:latin typeface="Dreaming Outloud Pro" panose="03050502040302030504" pitchFamily="66" charset="77"/>
                <a:cs typeface="Dreaming Outloud Pro" panose="03050502040302030504" pitchFamily="66" charset="77"/>
              </a:rPr>
              <a:t>The motivation of this work :</a:t>
            </a:r>
          </a:p>
        </p:txBody>
      </p:sp>
    </p:spTree>
    <p:extLst>
      <p:ext uri="{BB962C8B-B14F-4D97-AF65-F5344CB8AC3E}">
        <p14:creationId xmlns:p14="http://schemas.microsoft.com/office/powerpoint/2010/main" val="324926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6" name="Graphic 5" descr="Statistics with solid fill">
            <a:extLst>
              <a:ext uri="{FF2B5EF4-FFF2-40B4-BE49-F238E27FC236}">
                <a16:creationId xmlns:a16="http://schemas.microsoft.com/office/drawing/2014/main" id="{B9662D32-FDA9-891F-BAED-A8DABC20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6375" y="2231516"/>
            <a:ext cx="1419250" cy="1419250"/>
          </a:xfrm>
          <a:prstGeom prst="rect">
            <a:avLst/>
          </a:prstGeom>
        </p:spPr>
      </p:pic>
      <p:sp>
        <p:nvSpPr>
          <p:cNvPr id="3" name="TextBox 2">
            <a:extLst>
              <a:ext uri="{FF2B5EF4-FFF2-40B4-BE49-F238E27FC236}">
                <a16:creationId xmlns:a16="http://schemas.microsoft.com/office/drawing/2014/main" id="{110DD48A-AA86-24CD-FA88-B8748746C13A}"/>
              </a:ext>
            </a:extLst>
          </p:cNvPr>
          <p:cNvSpPr txBox="1"/>
          <p:nvPr/>
        </p:nvSpPr>
        <p:spPr>
          <a:xfrm>
            <a:off x="3619902" y="933921"/>
            <a:ext cx="9758362" cy="830997"/>
          </a:xfrm>
          <a:prstGeom prst="rect">
            <a:avLst/>
          </a:prstGeom>
          <a:noFill/>
        </p:spPr>
        <p:txBody>
          <a:bodyPr wrap="square" rtlCol="0">
            <a:spAutoFit/>
          </a:bodyPr>
          <a:lstStyle/>
          <a:p>
            <a:r>
              <a:rPr lang="en-IT" sz="4800" dirty="0">
                <a:solidFill>
                  <a:schemeClr val="bg1"/>
                </a:solidFill>
                <a:latin typeface="Dreaming Outloud Pro" panose="03050502040302030504" pitchFamily="66" charset="77"/>
                <a:cs typeface="Dreaming Outloud Pro" panose="03050502040302030504" pitchFamily="66" charset="77"/>
              </a:rPr>
              <a:t>THE DATA ASSEMBLY</a:t>
            </a:r>
          </a:p>
        </p:txBody>
      </p:sp>
    </p:spTree>
    <p:extLst>
      <p:ext uri="{BB962C8B-B14F-4D97-AF65-F5344CB8AC3E}">
        <p14:creationId xmlns:p14="http://schemas.microsoft.com/office/powerpoint/2010/main" val="364653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3" name="TextBox 2">
            <a:extLst>
              <a:ext uri="{FF2B5EF4-FFF2-40B4-BE49-F238E27FC236}">
                <a16:creationId xmlns:a16="http://schemas.microsoft.com/office/drawing/2014/main" id="{0A9AF9D1-6698-DC7A-F914-ED7B4C4EB281}"/>
              </a:ext>
            </a:extLst>
          </p:cNvPr>
          <p:cNvSpPr txBox="1"/>
          <p:nvPr/>
        </p:nvSpPr>
        <p:spPr>
          <a:xfrm>
            <a:off x="114300" y="134613"/>
            <a:ext cx="11701463" cy="4585871"/>
          </a:xfrm>
          <a:prstGeom prst="rect">
            <a:avLst/>
          </a:prstGeom>
          <a:noFill/>
        </p:spPr>
        <p:txBody>
          <a:bodyPr wrap="square" rtlCol="0">
            <a:spAutoFit/>
          </a:bodyPr>
          <a:lstStyle/>
          <a:p>
            <a:r>
              <a:rPr lang="en-GB" sz="2000" b="1" dirty="0">
                <a:solidFill>
                  <a:schemeClr val="bg1"/>
                </a:solidFill>
                <a:latin typeface="Dreaming Outloud Pro" panose="03050502040302030504" pitchFamily="66" charset="77"/>
                <a:cs typeface="Dreaming Outloud Pro" panose="03050502040302030504" pitchFamily="66" charset="77"/>
              </a:rPr>
              <a:t>Dataset A: </a:t>
            </a:r>
          </a:p>
          <a:p>
            <a:endParaRPr lang="en-GB" dirty="0">
              <a:solidFill>
                <a:schemeClr val="bg1"/>
              </a:solidFill>
              <a:latin typeface="Dreaming Outloud Pro" panose="03050502040302030504" pitchFamily="66" charset="77"/>
              <a:cs typeface="Dreaming Outloud Pro" panose="03050502040302030504" pitchFamily="66" charset="77"/>
            </a:endParaRPr>
          </a:p>
          <a:p>
            <a:r>
              <a:rPr lang="en-GB" dirty="0">
                <a:solidFill>
                  <a:schemeClr val="bg1"/>
                </a:solidFill>
              </a:rPr>
              <a:t>Light curves in the </a:t>
            </a:r>
            <a:r>
              <a:rPr lang="en-GB" dirty="0">
                <a:solidFill>
                  <a:schemeClr val="accent1">
                    <a:lumMod val="60000"/>
                    <a:lumOff val="40000"/>
                  </a:schemeClr>
                </a:solidFill>
              </a:rPr>
              <a:t>I band </a:t>
            </a:r>
            <a:r>
              <a:rPr lang="en-GB" dirty="0">
                <a:solidFill>
                  <a:schemeClr val="bg1"/>
                </a:solidFill>
              </a:rPr>
              <a:t>and their corresponding </a:t>
            </a:r>
            <a:r>
              <a:rPr lang="en-GB" dirty="0">
                <a:solidFill>
                  <a:schemeClr val="accent1">
                    <a:lumMod val="60000"/>
                    <a:lumOff val="40000"/>
                  </a:schemeClr>
                </a:solidFill>
              </a:rPr>
              <a:t>G band</a:t>
            </a:r>
            <a:r>
              <a:rPr lang="en-GB" dirty="0">
                <a:solidFill>
                  <a:schemeClr val="bg1"/>
                </a:solidFill>
              </a:rPr>
              <a:t> were obtained for </a:t>
            </a:r>
            <a:r>
              <a:rPr lang="en-GB" dirty="0">
                <a:solidFill>
                  <a:schemeClr val="accent1">
                    <a:lumMod val="60000"/>
                    <a:lumOff val="40000"/>
                  </a:schemeClr>
                </a:solidFill>
              </a:rPr>
              <a:t>13,190</a:t>
            </a:r>
            <a:r>
              <a:rPr lang="en-GB" dirty="0">
                <a:solidFill>
                  <a:schemeClr val="bg1"/>
                </a:solidFill>
              </a:rPr>
              <a:t> stars from </a:t>
            </a:r>
            <a:r>
              <a:rPr lang="en-GB" dirty="0">
                <a:solidFill>
                  <a:schemeClr val="accent2">
                    <a:lumMod val="60000"/>
                    <a:lumOff val="40000"/>
                  </a:schemeClr>
                </a:solidFill>
              </a:rPr>
              <a:t>OGLE</a:t>
            </a:r>
            <a:r>
              <a:rPr lang="en-GB" dirty="0">
                <a:solidFill>
                  <a:schemeClr val="bg1"/>
                </a:solidFill>
              </a:rPr>
              <a:t> and </a:t>
            </a:r>
            <a:r>
              <a:rPr lang="en-GB" dirty="0">
                <a:solidFill>
                  <a:schemeClr val="accent2">
                    <a:lumMod val="60000"/>
                    <a:lumOff val="40000"/>
                  </a:schemeClr>
                </a:solidFill>
              </a:rPr>
              <a:t>the second Gaia data release (DR2)</a:t>
            </a:r>
            <a:r>
              <a:rPr lang="en-GB" dirty="0">
                <a:solidFill>
                  <a:schemeClr val="bg1"/>
                </a:solidFill>
              </a:rPr>
              <a:t> respectively. </a:t>
            </a:r>
          </a:p>
          <a:p>
            <a:endParaRPr lang="en-GB" dirty="0">
              <a:solidFill>
                <a:schemeClr val="bg1"/>
              </a:solidFill>
            </a:endParaRPr>
          </a:p>
          <a:p>
            <a:r>
              <a:rPr lang="en-GB" sz="2000" b="1" dirty="0">
                <a:solidFill>
                  <a:schemeClr val="bg1"/>
                </a:solidFill>
                <a:latin typeface="Dreaming Outloud Pro" panose="03050502040302030504" pitchFamily="66" charset="77"/>
                <a:cs typeface="Dreaming Outloud Pro" panose="03050502040302030504" pitchFamily="66" charset="77"/>
              </a:rPr>
              <a:t>Dataset B:</a:t>
            </a:r>
          </a:p>
          <a:p>
            <a:endParaRPr lang="en-GB" dirty="0">
              <a:solidFill>
                <a:schemeClr val="bg1"/>
              </a:solidFill>
              <a:latin typeface="Dreaming Outloud Pro" panose="03050502040302030504" pitchFamily="66" charset="77"/>
              <a:cs typeface="Dreaming Outloud Pro" panose="03050502040302030504" pitchFamily="66" charset="77"/>
            </a:endParaRPr>
          </a:p>
          <a:p>
            <a:r>
              <a:rPr lang="en-GB" dirty="0">
                <a:solidFill>
                  <a:srgbClr val="FF0000"/>
                </a:solidFill>
              </a:rPr>
              <a:t>95</a:t>
            </a:r>
            <a:r>
              <a:rPr lang="en-GB" dirty="0">
                <a:solidFill>
                  <a:schemeClr val="bg1"/>
                </a:solidFill>
              </a:rPr>
              <a:t> light curves in the </a:t>
            </a:r>
            <a:r>
              <a:rPr lang="en-GB" dirty="0">
                <a:solidFill>
                  <a:schemeClr val="accent4">
                    <a:lumMod val="60000"/>
                    <a:lumOff val="40000"/>
                  </a:schemeClr>
                </a:solidFill>
              </a:rPr>
              <a:t>G band</a:t>
            </a:r>
            <a:r>
              <a:rPr lang="en-GB" dirty="0">
                <a:solidFill>
                  <a:schemeClr val="accent2">
                    <a:lumMod val="60000"/>
                    <a:lumOff val="40000"/>
                  </a:schemeClr>
                </a:solidFill>
              </a:rPr>
              <a:t> </a:t>
            </a:r>
            <a:r>
              <a:rPr lang="en-GB" dirty="0">
                <a:solidFill>
                  <a:schemeClr val="bg1"/>
                </a:solidFill>
              </a:rPr>
              <a:t>from the third Gaia data release </a:t>
            </a:r>
            <a:r>
              <a:rPr lang="en-GB" dirty="0">
                <a:solidFill>
                  <a:srgbClr val="FF0000"/>
                </a:solidFill>
              </a:rPr>
              <a:t>(DR3) </a:t>
            </a:r>
            <a:r>
              <a:rPr lang="en-GB" dirty="0">
                <a:solidFill>
                  <a:schemeClr val="bg1"/>
                </a:solidFill>
              </a:rPr>
              <a:t>were used, and their </a:t>
            </a:r>
            <a:r>
              <a:rPr lang="en-GB" dirty="0">
                <a:solidFill>
                  <a:schemeClr val="accent4">
                    <a:lumMod val="60000"/>
                    <a:lumOff val="40000"/>
                  </a:schemeClr>
                </a:solidFill>
              </a:rPr>
              <a:t>HDS metallicity</a:t>
            </a:r>
            <a:r>
              <a:rPr lang="en-GB" dirty="0">
                <a:solidFill>
                  <a:schemeClr val="bg1"/>
                </a:solidFill>
              </a:rPr>
              <a:t> values were sourced from </a:t>
            </a:r>
            <a:r>
              <a:rPr lang="en-GB" dirty="0" err="1">
                <a:solidFill>
                  <a:schemeClr val="bg1"/>
                </a:solidFill>
              </a:rPr>
              <a:t>Crestani</a:t>
            </a:r>
            <a:r>
              <a:rPr lang="en-GB" dirty="0">
                <a:solidFill>
                  <a:schemeClr val="bg1"/>
                </a:solidFill>
              </a:rPr>
              <a:t> et al. (2021)</a:t>
            </a:r>
          </a:p>
          <a:p>
            <a:endParaRPr lang="en-GB" dirty="0">
              <a:solidFill>
                <a:schemeClr val="bg1"/>
              </a:solidFill>
            </a:endParaRPr>
          </a:p>
          <a:p>
            <a:endParaRPr lang="en-GB" dirty="0">
              <a:solidFill>
                <a:schemeClr val="bg1"/>
              </a:solidFill>
            </a:endParaRPr>
          </a:p>
          <a:p>
            <a:endParaRPr lang="en-GB" dirty="0">
              <a:solidFill>
                <a:schemeClr val="bg1"/>
              </a:solidFill>
            </a:endParaRPr>
          </a:p>
          <a:p>
            <a:r>
              <a:rPr lang="en-GB" sz="2000" b="1" dirty="0">
                <a:solidFill>
                  <a:schemeClr val="bg1"/>
                </a:solidFill>
                <a:latin typeface="Dreaming Outloud Pro" panose="03050502040302030504" pitchFamily="66" charset="77"/>
                <a:cs typeface="Dreaming Outloud Pro" panose="03050502040302030504" pitchFamily="66" charset="77"/>
              </a:rPr>
              <a:t>Dataset C:</a:t>
            </a:r>
          </a:p>
          <a:p>
            <a:endParaRPr lang="en-GB" dirty="0">
              <a:solidFill>
                <a:schemeClr val="bg1"/>
              </a:solidFill>
              <a:latin typeface="Dreaming Outloud Pro" panose="03050502040302030504" pitchFamily="66" charset="77"/>
              <a:cs typeface="Dreaming Outloud Pro" panose="03050502040302030504" pitchFamily="66" charset="77"/>
            </a:endParaRPr>
          </a:p>
          <a:p>
            <a:r>
              <a:rPr lang="en-GB" dirty="0">
                <a:solidFill>
                  <a:schemeClr val="accent6">
                    <a:lumMod val="60000"/>
                    <a:lumOff val="40000"/>
                  </a:schemeClr>
                </a:solidFill>
              </a:rPr>
              <a:t> 2189 </a:t>
            </a:r>
            <a:r>
              <a:rPr lang="en-GB" dirty="0">
                <a:solidFill>
                  <a:schemeClr val="bg1"/>
                </a:solidFill>
              </a:rPr>
              <a:t>light curves in the </a:t>
            </a:r>
            <a:r>
              <a:rPr lang="en-GB" dirty="0">
                <a:solidFill>
                  <a:schemeClr val="accent2">
                    <a:lumMod val="60000"/>
                    <a:lumOff val="40000"/>
                  </a:schemeClr>
                </a:solidFill>
              </a:rPr>
              <a:t>G band </a:t>
            </a:r>
            <a:r>
              <a:rPr lang="en-GB" dirty="0">
                <a:solidFill>
                  <a:schemeClr val="bg1"/>
                </a:solidFill>
              </a:rPr>
              <a:t>from the Gaia </a:t>
            </a:r>
            <a:r>
              <a:rPr lang="en-GB" dirty="0">
                <a:solidFill>
                  <a:srgbClr val="FF0000"/>
                </a:solidFill>
              </a:rPr>
              <a:t>DR2</a:t>
            </a:r>
            <a:r>
              <a:rPr lang="en-GB" dirty="0">
                <a:solidFill>
                  <a:schemeClr val="bg1"/>
                </a:solidFill>
              </a:rPr>
              <a:t> dataset were used, and their metallicity calculations were derived from the paper by Liu et al. (2020)</a:t>
            </a:r>
            <a:endParaRPr lang="en-IT" dirty="0">
              <a:solidFill>
                <a:schemeClr val="bg1"/>
              </a:solidFill>
            </a:endParaRPr>
          </a:p>
        </p:txBody>
      </p:sp>
    </p:spTree>
    <p:extLst>
      <p:ext uri="{BB962C8B-B14F-4D97-AF65-F5344CB8AC3E}">
        <p14:creationId xmlns:p14="http://schemas.microsoft.com/office/powerpoint/2010/main" val="11810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24126" y="1283"/>
            <a:ext cx="12188955"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4" name="Picture 3" descr="A chart with many colored dots&#10;&#10;Description automatically generated with medium confidence">
            <a:extLst>
              <a:ext uri="{FF2B5EF4-FFF2-40B4-BE49-F238E27FC236}">
                <a16:creationId xmlns:a16="http://schemas.microsoft.com/office/drawing/2014/main" id="{D2920DA1-099F-D811-CDBA-0E314F3F7B64}"/>
              </a:ext>
            </a:extLst>
          </p:cNvPr>
          <p:cNvPicPr>
            <a:picLocks noChangeAspect="1"/>
          </p:cNvPicPr>
          <p:nvPr/>
        </p:nvPicPr>
        <p:blipFill rotWithShape="1">
          <a:blip r:embed="rId7"/>
          <a:srcRect l="8200" r="14667"/>
          <a:stretch/>
        </p:blipFill>
        <p:spPr>
          <a:xfrm>
            <a:off x="384615" y="129611"/>
            <a:ext cx="5510212" cy="3108960"/>
          </a:xfrm>
          <a:prstGeom prst="rect">
            <a:avLst/>
          </a:prstGeom>
        </p:spPr>
      </p:pic>
      <p:pic>
        <p:nvPicPr>
          <p:cNvPr id="8" name="Picture 7" descr="A graph with colored dots&#10;&#10;Description automatically generated">
            <a:extLst>
              <a:ext uri="{FF2B5EF4-FFF2-40B4-BE49-F238E27FC236}">
                <a16:creationId xmlns:a16="http://schemas.microsoft.com/office/drawing/2014/main" id="{FA3D8F67-CE3E-7BE8-69D2-D09AA2B06202}"/>
              </a:ext>
            </a:extLst>
          </p:cNvPr>
          <p:cNvPicPr>
            <a:picLocks noChangeAspect="1"/>
          </p:cNvPicPr>
          <p:nvPr/>
        </p:nvPicPr>
        <p:blipFill rotWithShape="1">
          <a:blip r:embed="rId8"/>
          <a:srcRect l="8039" r="15622"/>
          <a:stretch/>
        </p:blipFill>
        <p:spPr>
          <a:xfrm>
            <a:off x="384615" y="3331314"/>
            <a:ext cx="5510212" cy="3108960"/>
          </a:xfrm>
          <a:prstGeom prst="rect">
            <a:avLst/>
          </a:prstGeom>
        </p:spPr>
      </p:pic>
      <p:pic>
        <p:nvPicPr>
          <p:cNvPr id="11" name="Picture 10" descr="A graph showing a number of blue dots&#10;&#10;Description automatically generated">
            <a:extLst>
              <a:ext uri="{FF2B5EF4-FFF2-40B4-BE49-F238E27FC236}">
                <a16:creationId xmlns:a16="http://schemas.microsoft.com/office/drawing/2014/main" id="{2DCCDC9C-DDF1-1648-2AC9-D3A45259FFDB}"/>
              </a:ext>
            </a:extLst>
          </p:cNvPr>
          <p:cNvPicPr>
            <a:picLocks noChangeAspect="1"/>
          </p:cNvPicPr>
          <p:nvPr/>
        </p:nvPicPr>
        <p:blipFill rotWithShape="1">
          <a:blip r:embed="rId9"/>
          <a:srcRect l="8579" t="-1137" r="14549" b="1137"/>
          <a:stretch/>
        </p:blipFill>
        <p:spPr>
          <a:xfrm>
            <a:off x="6521009" y="222354"/>
            <a:ext cx="5286376" cy="3108960"/>
          </a:xfrm>
          <a:prstGeom prst="rect">
            <a:avLst/>
          </a:prstGeom>
        </p:spPr>
      </p:pic>
      <p:sp>
        <p:nvSpPr>
          <p:cNvPr id="12" name="TextBox 11">
            <a:extLst>
              <a:ext uri="{FF2B5EF4-FFF2-40B4-BE49-F238E27FC236}">
                <a16:creationId xmlns:a16="http://schemas.microsoft.com/office/drawing/2014/main" id="{48576BA9-994C-0997-AFE7-4172D5A3F48A}"/>
              </a:ext>
            </a:extLst>
          </p:cNvPr>
          <p:cNvSpPr txBox="1"/>
          <p:nvPr/>
        </p:nvSpPr>
        <p:spPr>
          <a:xfrm>
            <a:off x="6415517" y="3987774"/>
            <a:ext cx="4249674" cy="369332"/>
          </a:xfrm>
          <a:prstGeom prst="rect">
            <a:avLst/>
          </a:prstGeom>
          <a:noFill/>
        </p:spPr>
        <p:txBody>
          <a:bodyPr wrap="square" rtlCol="0">
            <a:spAutoFit/>
          </a:bodyPr>
          <a:lstStyle/>
          <a:p>
            <a:r>
              <a:rPr lang="en-IT" dirty="0">
                <a:solidFill>
                  <a:schemeClr val="bg1"/>
                </a:solidFill>
              </a:rPr>
              <a:t>The colour-coded value is metallicity.</a:t>
            </a:r>
          </a:p>
        </p:txBody>
      </p:sp>
    </p:spTree>
    <p:extLst>
      <p:ext uri="{BB962C8B-B14F-4D97-AF65-F5344CB8AC3E}">
        <p14:creationId xmlns:p14="http://schemas.microsoft.com/office/powerpoint/2010/main" val="3236511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56003" y="0"/>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3" name="TextBox 2">
            <a:extLst>
              <a:ext uri="{FF2B5EF4-FFF2-40B4-BE49-F238E27FC236}">
                <a16:creationId xmlns:a16="http://schemas.microsoft.com/office/drawing/2014/main" id="{76966610-7915-C88E-2F4B-C1632E11CDF4}"/>
              </a:ext>
            </a:extLst>
          </p:cNvPr>
          <p:cNvSpPr txBox="1"/>
          <p:nvPr/>
        </p:nvSpPr>
        <p:spPr>
          <a:xfrm>
            <a:off x="1503716" y="1285875"/>
            <a:ext cx="9101138" cy="830997"/>
          </a:xfrm>
          <a:prstGeom prst="rect">
            <a:avLst/>
          </a:prstGeom>
          <a:noFill/>
        </p:spPr>
        <p:txBody>
          <a:bodyPr wrap="square" rtlCol="0">
            <a:spAutoFit/>
          </a:bodyPr>
          <a:lstStyle/>
          <a:p>
            <a:pPr algn="ctr"/>
            <a:r>
              <a:rPr lang="en-IT" sz="4800" b="1" dirty="0">
                <a:solidFill>
                  <a:srgbClr val="E3CCF2"/>
                </a:solidFill>
                <a:latin typeface="Dreaming Outloud Pro" panose="03050502040302030504" pitchFamily="66" charset="77"/>
                <a:cs typeface="Dreaming Outloud Pro" panose="03050502040302030504" pitchFamily="66" charset="77"/>
              </a:rPr>
              <a:t>THE METHODS AND THE RESULTS</a:t>
            </a:r>
          </a:p>
        </p:txBody>
      </p:sp>
      <p:pic>
        <p:nvPicPr>
          <p:cNvPr id="6" name="Graphic 5" descr="Artificial Intelligence outline">
            <a:extLst>
              <a:ext uri="{FF2B5EF4-FFF2-40B4-BE49-F238E27FC236}">
                <a16:creationId xmlns:a16="http://schemas.microsoft.com/office/drawing/2014/main" id="{0F98925A-8E8F-D110-63B7-44B3AC9FD8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58959" y="2331007"/>
            <a:ext cx="1362075" cy="1429392"/>
          </a:xfrm>
          <a:prstGeom prst="rect">
            <a:avLst/>
          </a:prstGeom>
        </p:spPr>
      </p:pic>
    </p:spTree>
    <p:extLst>
      <p:ext uri="{BB962C8B-B14F-4D97-AF65-F5344CB8AC3E}">
        <p14:creationId xmlns:p14="http://schemas.microsoft.com/office/powerpoint/2010/main" val="209894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90">
                                          <p:stCondLst>
                                            <p:cond delay="0"/>
                                          </p:stCondLst>
                                        </p:cTn>
                                        <p:tgtEl>
                                          <p:spTgt spid="6"/>
                                        </p:tgtEl>
                                      </p:cBhvr>
                                    </p:animEffect>
                                    <p:anim calcmode="lin" valueType="num">
                                      <p:cBhvr>
                                        <p:cTn id="8"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13" dur="13">
                                          <p:stCondLst>
                                            <p:cond delay="325"/>
                                          </p:stCondLst>
                                        </p:cTn>
                                        <p:tgtEl>
                                          <p:spTgt spid="6"/>
                                        </p:tgtEl>
                                      </p:cBhvr>
                                      <p:to x="100000" y="60000"/>
                                    </p:animScale>
                                    <p:animScale>
                                      <p:cBhvr>
                                        <p:cTn id="14" dur="83" decel="50000">
                                          <p:stCondLst>
                                            <p:cond delay="338"/>
                                          </p:stCondLst>
                                        </p:cTn>
                                        <p:tgtEl>
                                          <p:spTgt spid="6"/>
                                        </p:tgtEl>
                                      </p:cBhvr>
                                      <p:to x="100000" y="100000"/>
                                    </p:animScale>
                                    <p:animScale>
                                      <p:cBhvr>
                                        <p:cTn id="15" dur="13">
                                          <p:stCondLst>
                                            <p:cond delay="656"/>
                                          </p:stCondLst>
                                        </p:cTn>
                                        <p:tgtEl>
                                          <p:spTgt spid="6"/>
                                        </p:tgtEl>
                                      </p:cBhvr>
                                      <p:to x="100000" y="80000"/>
                                    </p:animScale>
                                    <p:animScale>
                                      <p:cBhvr>
                                        <p:cTn id="16" dur="83" decel="50000">
                                          <p:stCondLst>
                                            <p:cond delay="669"/>
                                          </p:stCondLst>
                                        </p:cTn>
                                        <p:tgtEl>
                                          <p:spTgt spid="6"/>
                                        </p:tgtEl>
                                      </p:cBhvr>
                                      <p:to x="100000" y="100000"/>
                                    </p:animScale>
                                    <p:animScale>
                                      <p:cBhvr>
                                        <p:cTn id="17" dur="13">
                                          <p:stCondLst>
                                            <p:cond delay="821"/>
                                          </p:stCondLst>
                                        </p:cTn>
                                        <p:tgtEl>
                                          <p:spTgt spid="6"/>
                                        </p:tgtEl>
                                      </p:cBhvr>
                                      <p:to x="100000" y="90000"/>
                                    </p:animScale>
                                    <p:animScale>
                                      <p:cBhvr>
                                        <p:cTn id="18" dur="83" decel="50000">
                                          <p:stCondLst>
                                            <p:cond delay="834"/>
                                          </p:stCondLst>
                                        </p:cTn>
                                        <p:tgtEl>
                                          <p:spTgt spid="6"/>
                                        </p:tgtEl>
                                      </p:cBhvr>
                                      <p:to x="100000" y="100000"/>
                                    </p:animScale>
                                    <p:animScale>
                                      <p:cBhvr>
                                        <p:cTn id="19" dur="13">
                                          <p:stCondLst>
                                            <p:cond delay="904"/>
                                          </p:stCondLst>
                                        </p:cTn>
                                        <p:tgtEl>
                                          <p:spTgt spid="6"/>
                                        </p:tgtEl>
                                      </p:cBhvr>
                                      <p:to x="100000" y="95000"/>
                                    </p:animScale>
                                    <p:animScale>
                                      <p:cBhvr>
                                        <p:cTn id="20" dur="83" decel="50000">
                                          <p:stCondLst>
                                            <p:cond delay="917"/>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
            <a:ext cx="12192000" cy="6857999"/>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890366" y="557889"/>
            <a:ext cx="590499" cy="12009722"/>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3" name="TextBox 2">
            <a:extLst>
              <a:ext uri="{FF2B5EF4-FFF2-40B4-BE49-F238E27FC236}">
                <a16:creationId xmlns:a16="http://schemas.microsoft.com/office/drawing/2014/main" id="{026554E8-F190-B09A-676E-5093C543C9D1}"/>
              </a:ext>
            </a:extLst>
          </p:cNvPr>
          <p:cNvSpPr txBox="1"/>
          <p:nvPr/>
        </p:nvSpPr>
        <p:spPr>
          <a:xfrm>
            <a:off x="642938" y="514350"/>
            <a:ext cx="11087100" cy="646331"/>
          </a:xfrm>
          <a:prstGeom prst="rect">
            <a:avLst/>
          </a:prstGeom>
          <a:noFill/>
        </p:spPr>
        <p:txBody>
          <a:bodyPr wrap="square" rtlCol="0">
            <a:spAutoFit/>
          </a:bodyPr>
          <a:lstStyle/>
          <a:p>
            <a:pPr algn="ctr"/>
            <a:r>
              <a:rPr lang="en-IT" sz="3600" dirty="0">
                <a:solidFill>
                  <a:srgbClr val="D5C4F0"/>
                </a:solidFill>
                <a:latin typeface="Dreaming Outloud Pro" panose="03050502040302030504" pitchFamily="66" charset="77"/>
                <a:cs typeface="Dreaming Outloud Pro" panose="03050502040302030504" pitchFamily="66" charset="77"/>
              </a:rPr>
              <a:t>XGBoost</a:t>
            </a:r>
          </a:p>
        </p:txBody>
      </p:sp>
      <p:sp>
        <p:nvSpPr>
          <p:cNvPr id="6" name="TextBox 5">
            <a:extLst>
              <a:ext uri="{FF2B5EF4-FFF2-40B4-BE49-F238E27FC236}">
                <a16:creationId xmlns:a16="http://schemas.microsoft.com/office/drawing/2014/main" id="{0C94C46D-BF8A-7A45-EC15-FD112AB44FCF}"/>
              </a:ext>
            </a:extLst>
          </p:cNvPr>
          <p:cNvSpPr txBox="1"/>
          <p:nvPr/>
        </p:nvSpPr>
        <p:spPr>
          <a:xfrm>
            <a:off x="7843838" y="1528763"/>
            <a:ext cx="184731" cy="369332"/>
          </a:xfrm>
          <a:prstGeom prst="rect">
            <a:avLst/>
          </a:prstGeom>
          <a:noFill/>
        </p:spPr>
        <p:txBody>
          <a:bodyPr wrap="none" rtlCol="0">
            <a:spAutoFit/>
          </a:bodyPr>
          <a:lstStyle/>
          <a:p>
            <a:endParaRPr lang="en-IT" dirty="0"/>
          </a:p>
        </p:txBody>
      </p:sp>
      <p:sp>
        <p:nvSpPr>
          <p:cNvPr id="8" name="TextBox 7">
            <a:extLst>
              <a:ext uri="{FF2B5EF4-FFF2-40B4-BE49-F238E27FC236}">
                <a16:creationId xmlns:a16="http://schemas.microsoft.com/office/drawing/2014/main" id="{43DFB800-ED66-1241-57FB-F4F1D6E39C5E}"/>
              </a:ext>
            </a:extLst>
          </p:cNvPr>
          <p:cNvSpPr txBox="1"/>
          <p:nvPr/>
        </p:nvSpPr>
        <p:spPr>
          <a:xfrm>
            <a:off x="642938" y="1528763"/>
            <a:ext cx="11087100" cy="1754326"/>
          </a:xfrm>
          <a:prstGeom prst="rect">
            <a:avLst/>
          </a:prstGeom>
          <a:noFill/>
        </p:spPr>
        <p:txBody>
          <a:bodyPr wrap="square" rtlCol="0">
            <a:spAutoFit/>
          </a:bodyPr>
          <a:lstStyle/>
          <a:p>
            <a:r>
              <a:rPr lang="en-GB" b="0" i="0" dirty="0" err="1">
                <a:solidFill>
                  <a:schemeClr val="bg1">
                    <a:lumMod val="95000"/>
                  </a:schemeClr>
                </a:solidFill>
                <a:effectLst/>
                <a:latin typeface="Arial" panose="020B0604020202020204" pitchFamily="34" charset="0"/>
                <a:cs typeface="Arial" panose="020B0604020202020204" pitchFamily="34" charset="0"/>
              </a:rPr>
              <a:t>XGBoost</a:t>
            </a:r>
            <a:r>
              <a:rPr lang="en-GB" b="0" i="0" dirty="0">
                <a:solidFill>
                  <a:schemeClr val="bg1">
                    <a:lumMod val="95000"/>
                  </a:schemeClr>
                </a:solidFill>
                <a:effectLst/>
                <a:latin typeface="Arial" panose="020B0604020202020204" pitchFamily="34" charset="0"/>
                <a:cs typeface="Arial" panose="020B0604020202020204" pitchFamily="34" charset="0"/>
              </a:rPr>
              <a:t>, short for </a:t>
            </a:r>
            <a:r>
              <a:rPr lang="en-GB" b="0" i="0" dirty="0">
                <a:solidFill>
                  <a:schemeClr val="accent6">
                    <a:lumMod val="60000"/>
                    <a:lumOff val="40000"/>
                  </a:schemeClr>
                </a:solidFill>
                <a:effectLst/>
                <a:latin typeface="Arial" panose="020B0604020202020204" pitchFamily="34" charset="0"/>
                <a:cs typeface="Arial" panose="020B0604020202020204" pitchFamily="34" charset="0"/>
              </a:rPr>
              <a:t>"Extreme Gradient Boosting"</a:t>
            </a:r>
            <a:r>
              <a:rPr lang="en-GB" b="0" i="0" dirty="0">
                <a:solidFill>
                  <a:schemeClr val="bg1">
                    <a:lumMod val="95000"/>
                  </a:schemeClr>
                </a:solidFill>
                <a:effectLst/>
                <a:latin typeface="Arial" panose="020B0604020202020204" pitchFamily="34" charset="0"/>
                <a:cs typeface="Arial" panose="020B0604020202020204" pitchFamily="34" charset="0"/>
              </a:rPr>
              <a:t> is a popular machine learning algorithm known for its high predictive accuracy and efficiency. It is an ensemble learning method that combines the predictions of multiple decision trees, iteratively improving them to minimize prediction errors.</a:t>
            </a:r>
          </a:p>
          <a:p>
            <a:endParaRPr lang="en-GB" dirty="0">
              <a:solidFill>
                <a:schemeClr val="bg1">
                  <a:lumMod val="95000"/>
                </a:schemeClr>
              </a:solidFill>
              <a:latin typeface="Arial" panose="020B0604020202020204" pitchFamily="34" charset="0"/>
              <a:cs typeface="Arial" panose="020B0604020202020204" pitchFamily="34" charset="0"/>
            </a:endParaRPr>
          </a:p>
          <a:p>
            <a:endParaRPr lang="en-GB" dirty="0">
              <a:solidFill>
                <a:schemeClr val="bg1">
                  <a:lumMod val="95000"/>
                </a:schemeClr>
              </a:solidFill>
              <a:latin typeface="Arial" panose="020B0604020202020204" pitchFamily="34" charset="0"/>
              <a:cs typeface="Arial" panose="020B0604020202020204" pitchFamily="34" charset="0"/>
            </a:endParaRPr>
          </a:p>
          <a:p>
            <a:endParaRPr lang="en-IT" dirty="0">
              <a:solidFill>
                <a:schemeClr val="bg1">
                  <a:lumMod val="95000"/>
                </a:schemeClr>
              </a:solidFill>
              <a:latin typeface="Arial" panose="020B0604020202020204" pitchFamily="34" charset="0"/>
              <a:cs typeface="Arial" panose="020B0604020202020204" pitchFamily="34" charset="0"/>
            </a:endParaRPr>
          </a:p>
        </p:txBody>
      </p:sp>
      <p:pic>
        <p:nvPicPr>
          <p:cNvPr id="12" name="Picture 11" descr="A diagram of a tree&#10;&#10;Description automatically generated">
            <a:extLst>
              <a:ext uri="{FF2B5EF4-FFF2-40B4-BE49-F238E27FC236}">
                <a16:creationId xmlns:a16="http://schemas.microsoft.com/office/drawing/2014/main" id="{01E15778-D7DA-CB69-793C-C06E00C3CDB5}"/>
              </a:ext>
            </a:extLst>
          </p:cNvPr>
          <p:cNvPicPr>
            <a:picLocks noChangeAspect="1"/>
          </p:cNvPicPr>
          <p:nvPr/>
        </p:nvPicPr>
        <p:blipFill>
          <a:blip r:embed="rId7"/>
          <a:stretch>
            <a:fillRect/>
          </a:stretch>
        </p:blipFill>
        <p:spPr>
          <a:xfrm>
            <a:off x="2392326" y="2497858"/>
            <a:ext cx="7453423" cy="3769642"/>
          </a:xfrm>
          <a:prstGeom prst="rect">
            <a:avLst/>
          </a:prstGeom>
        </p:spPr>
      </p:pic>
    </p:spTree>
    <p:extLst>
      <p:ext uri="{BB962C8B-B14F-4D97-AF65-F5344CB8AC3E}">
        <p14:creationId xmlns:p14="http://schemas.microsoft.com/office/powerpoint/2010/main" val="3752005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CD00FA8A-E992-F725-9FDC-663EB2FD5A6D}"/>
                  </a:ext>
                </a:extLst>
              </p:cNvPr>
              <p:cNvSpPr/>
              <p:nvPr/>
            </p:nvSpPr>
            <p:spPr>
              <a:xfrm>
                <a:off x="-59050" y="-20894"/>
                <a:ext cx="12248003" cy="6856716"/>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𝑚</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 </m:t>
                      </m:r>
                      <m:nary>
                        <m:naryPr>
                          <m:chr m:val="∑"/>
                          <m:ctrlPr>
                            <a:rPr lang="it-IT" b="0" i="1" smtClean="0">
                              <a:latin typeface="Cambria Math" panose="02040503050406030204" pitchFamily="18" charset="0"/>
                            </a:rPr>
                          </m:ctrlPr>
                        </m:naryPr>
                        <m:sub>
                          <m:r>
                            <m:rPr>
                              <m:brk m:alnAt="23"/>
                            </m:rPr>
                            <a:rPr lang="it-IT" b="0" i="1" smtClean="0">
                              <a:latin typeface="Cambria Math" panose="02040503050406030204" pitchFamily="18" charset="0"/>
                            </a:rPr>
                            <m:t>𝑖</m:t>
                          </m:r>
                          <m:r>
                            <a:rPr lang="it-IT" b="0" i="1" smtClean="0">
                              <a:latin typeface="Cambria Math" panose="02040503050406030204" pitchFamily="18" charset="0"/>
                            </a:rPr>
                            <m:t>=0</m:t>
                          </m:r>
                        </m:sub>
                        <m:sup>
                          <m:r>
                            <a:rPr lang="it-IT" b="0" i="1" smtClean="0">
                              <a:latin typeface="Cambria Math" panose="02040503050406030204" pitchFamily="18" charset="0"/>
                            </a:rPr>
                            <m:t>20 </m:t>
                          </m:r>
                        </m:sup>
                        <m:e>
                          <m:sSub>
                            <m:sSubPr>
                              <m:ctrlPr>
                                <a:rPr lang="it-IT" b="0" i="1" smtClean="0">
                                  <a:latin typeface="Cambria Math" panose="02040503050406030204" pitchFamily="18" charset="0"/>
                                </a:rPr>
                              </m:ctrlPr>
                            </m:sSubPr>
                            <m:e>
                              <m:r>
                                <a:rPr lang="it-IT" b="0" i="1" smtClean="0">
                                  <a:latin typeface="Cambria Math" panose="02040503050406030204" pitchFamily="18" charset="0"/>
                                </a:rPr>
                                <m:t>𝐴</m:t>
                              </m:r>
                            </m:e>
                            <m:sub>
                              <m:r>
                                <a:rPr lang="it-IT" b="0" i="1" smtClean="0">
                                  <a:latin typeface="Cambria Math" panose="02040503050406030204" pitchFamily="18" charset="0"/>
                                </a:rPr>
                                <m:t>𝑖</m:t>
                              </m:r>
                            </m:sub>
                          </m:sSub>
                          <m:r>
                            <m:rPr>
                              <m:sty m:val="p"/>
                            </m:rPr>
                            <a:rPr lang="it-IT" b="0" i="0" smtClean="0">
                              <a:latin typeface="Cambria Math" panose="02040503050406030204" pitchFamily="18" charset="0"/>
                            </a:rPr>
                            <m:t>sin</m:t>
                          </m:r>
                          <m:r>
                            <a:rPr lang="it-IT" b="0" i="1" smtClean="0">
                              <a:latin typeface="Cambria Math" panose="02040503050406030204" pitchFamily="18" charset="0"/>
                            </a:rPr>
                            <m:t>⁡(2</m:t>
                          </m:r>
                          <m:r>
                            <a:rPr lang="it-IT" b="0" i="1" smtClean="0">
                              <a:latin typeface="Cambria Math" panose="02040503050406030204" pitchFamily="18" charset="0"/>
                            </a:rPr>
                            <m:t>𝑖</m:t>
                          </m:r>
                          <m:r>
                            <a:rPr lang="it-IT" b="0" i="1" smtClean="0">
                              <a:latin typeface="Cambria Math" panose="02040503050406030204" pitchFamily="18" charset="0"/>
                              <a:ea typeface="Cambria Math" panose="02040503050406030204" pitchFamily="18" charset="0"/>
                            </a:rPr>
                            <m:t>𝜋</m:t>
                          </m:r>
                          <m:f>
                            <m:fPr>
                              <m:ctrlPr>
                                <a:rPr lang="it-IT" b="0" i="1" smtClean="0">
                                  <a:latin typeface="Cambria Math" panose="02040503050406030204" pitchFamily="18" charset="0"/>
                                  <a:ea typeface="Cambria Math" panose="02040503050406030204" pitchFamily="18" charset="0"/>
                                </a:rPr>
                              </m:ctrlPr>
                            </m:fPr>
                            <m:num>
                              <m:r>
                                <a:rPr lang="it-IT" b="0" i="1" smtClean="0">
                                  <a:latin typeface="Cambria Math" panose="02040503050406030204" pitchFamily="18" charset="0"/>
                                  <a:ea typeface="Cambria Math" panose="02040503050406030204" pitchFamily="18" charset="0"/>
                                </a:rPr>
                                <m:t>𝑡</m:t>
                              </m:r>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𝑡</m:t>
                                  </m:r>
                                </m:e>
                                <m:sub>
                                  <m:r>
                                    <a:rPr lang="it-IT" b="0" i="1" smtClean="0">
                                      <a:latin typeface="Cambria Math" panose="02040503050406030204" pitchFamily="18" charset="0"/>
                                      <a:ea typeface="Cambria Math" panose="02040503050406030204" pitchFamily="18" charset="0"/>
                                    </a:rPr>
                                    <m:t>0</m:t>
                                  </m:r>
                                </m:sub>
                              </m:sSub>
                            </m:num>
                            <m:den>
                              <m:r>
                                <a:rPr lang="it-IT" b="0" i="1" smtClean="0">
                                  <a:latin typeface="Cambria Math" panose="02040503050406030204" pitchFamily="18" charset="0"/>
                                  <a:ea typeface="Cambria Math" panose="02040503050406030204" pitchFamily="18" charset="0"/>
                                </a:rPr>
                                <m:t>𝑃</m:t>
                              </m:r>
                            </m:den>
                          </m:f>
                          <m:r>
                            <a:rPr lang="it-IT" b="0" i="1" smtClean="0">
                              <a:latin typeface="Cambria Math" panose="02040503050406030204" pitchFamily="18" charset="0"/>
                              <a:ea typeface="Cambria Math" panose="02040503050406030204" pitchFamily="18" charset="0"/>
                            </a:rPr>
                            <m:t>+ </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𝜙</m:t>
                              </m:r>
                            </m:e>
                            <m:sub>
                              <m:r>
                                <a:rPr lang="it-IT" b="0" i="1" smtClean="0">
                                  <a:latin typeface="Cambria Math" panose="02040503050406030204" pitchFamily="18" charset="0"/>
                                  <a:ea typeface="Cambria Math" panose="02040503050406030204" pitchFamily="18" charset="0"/>
                                </a:rPr>
                                <m:t>𝑖</m:t>
                              </m:r>
                            </m:sub>
                          </m:sSub>
                          <m:r>
                            <a:rPr lang="it-IT" b="0" i="1" smtClean="0">
                              <a:latin typeface="Cambria Math" panose="02040503050406030204" pitchFamily="18" charset="0"/>
                            </a:rPr>
                            <m:t>)</m:t>
                          </m:r>
                        </m:e>
                      </m:nary>
                    </m:oMath>
                  </m:oMathPara>
                </a14:m>
                <a:endParaRPr lang="en-IT" dirty="0"/>
              </a:p>
            </p:txBody>
          </p:sp>
        </mc:Choice>
        <mc:Fallback>
          <p:sp>
            <p:nvSpPr>
              <p:cNvPr id="7" name="Rectangle 6">
                <a:extLst>
                  <a:ext uri="{FF2B5EF4-FFF2-40B4-BE49-F238E27FC236}">
                    <a16:creationId xmlns:a16="http://schemas.microsoft.com/office/drawing/2014/main" id="{CD00FA8A-E992-F725-9FDC-663EB2FD5A6D}"/>
                  </a:ext>
                </a:extLst>
              </p:cNvPr>
              <p:cNvSpPr>
                <a:spLocks noRot="1" noChangeAspect="1" noMove="1" noResize="1" noEditPoints="1" noAdjustHandles="1" noChangeArrowheads="1" noChangeShapeType="1" noTextEdit="1"/>
              </p:cNvSpPr>
              <p:nvPr/>
            </p:nvSpPr>
            <p:spPr>
              <a:xfrm>
                <a:off x="-59050" y="-20894"/>
                <a:ext cx="12248003" cy="6856716"/>
              </a:xfrm>
              <a:prstGeom prst="rect">
                <a:avLst/>
              </a:prstGeom>
              <a:blipFill>
                <a:blip r:embed="rId4"/>
                <a:stretch>
                  <a:fillRect/>
                </a:stretch>
              </a:blipFill>
            </p:spPr>
            <p:txBody>
              <a:bodyPr/>
              <a:lstStyle/>
              <a:p>
                <a:r>
                  <a:rPr lang="en-IT">
                    <a:noFill/>
                  </a:rPr>
                  <a:t> </a:t>
                </a:r>
              </a:p>
            </p:txBody>
          </p:sp>
        </mc:Fallback>
      </mc:AlternateContent>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400000"/>
                    </a14:imgEffect>
                  </a14:imgLayer>
                </a14:imgProps>
              </a:ext>
              <a:ext uri="{837473B0-CC2E-450A-ABE3-18F120FF3D39}">
                <a1611:picAttrSrcUrl xmlns:a1611="http://schemas.microsoft.com/office/drawing/2016/11/main" r:id="rId7"/>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3" name="TextBox 2">
            <a:extLst>
              <a:ext uri="{FF2B5EF4-FFF2-40B4-BE49-F238E27FC236}">
                <a16:creationId xmlns:a16="http://schemas.microsoft.com/office/drawing/2014/main" id="{026554E8-F190-B09A-676E-5093C543C9D1}"/>
              </a:ext>
            </a:extLst>
          </p:cNvPr>
          <p:cNvSpPr txBox="1"/>
          <p:nvPr/>
        </p:nvSpPr>
        <p:spPr>
          <a:xfrm>
            <a:off x="642938" y="514350"/>
            <a:ext cx="11087100" cy="646331"/>
          </a:xfrm>
          <a:prstGeom prst="rect">
            <a:avLst/>
          </a:prstGeom>
          <a:noFill/>
        </p:spPr>
        <p:txBody>
          <a:bodyPr wrap="square" rtlCol="0">
            <a:spAutoFit/>
          </a:bodyPr>
          <a:lstStyle/>
          <a:p>
            <a:pPr algn="ctr"/>
            <a:r>
              <a:rPr lang="en-IT" sz="3600" dirty="0">
                <a:solidFill>
                  <a:srgbClr val="D5C4F0"/>
                </a:solidFill>
                <a:latin typeface="Dreaming Outloud Pro" panose="03050502040302030504" pitchFamily="66" charset="77"/>
                <a:cs typeface="Dreaming Outloud Pro" panose="03050502040302030504" pitchFamily="66" charset="77"/>
              </a:rPr>
              <a:t>XGBoost</a:t>
            </a:r>
          </a:p>
        </p:txBody>
      </p:sp>
      <p:sp>
        <p:nvSpPr>
          <p:cNvPr id="6" name="TextBox 5">
            <a:extLst>
              <a:ext uri="{FF2B5EF4-FFF2-40B4-BE49-F238E27FC236}">
                <a16:creationId xmlns:a16="http://schemas.microsoft.com/office/drawing/2014/main" id="{0C94C46D-BF8A-7A45-EC15-FD112AB44FCF}"/>
              </a:ext>
            </a:extLst>
          </p:cNvPr>
          <p:cNvSpPr txBox="1"/>
          <p:nvPr/>
        </p:nvSpPr>
        <p:spPr>
          <a:xfrm>
            <a:off x="7843838" y="1528763"/>
            <a:ext cx="184731" cy="369332"/>
          </a:xfrm>
          <a:prstGeom prst="rect">
            <a:avLst/>
          </a:prstGeom>
          <a:noFill/>
        </p:spPr>
        <p:txBody>
          <a:bodyPr wrap="none" rtlCol="0">
            <a:spAutoFit/>
          </a:bodyPr>
          <a:lstStyle/>
          <a:p>
            <a:endParaRPr lang="en-IT" dirty="0"/>
          </a:p>
        </p:txBody>
      </p:sp>
      <p:sp>
        <p:nvSpPr>
          <p:cNvPr id="8" name="TextBox 7">
            <a:extLst>
              <a:ext uri="{FF2B5EF4-FFF2-40B4-BE49-F238E27FC236}">
                <a16:creationId xmlns:a16="http://schemas.microsoft.com/office/drawing/2014/main" id="{43DFB800-ED66-1241-57FB-F4F1D6E39C5E}"/>
              </a:ext>
            </a:extLst>
          </p:cNvPr>
          <p:cNvSpPr txBox="1"/>
          <p:nvPr/>
        </p:nvSpPr>
        <p:spPr>
          <a:xfrm>
            <a:off x="642938" y="1528763"/>
            <a:ext cx="11087100" cy="1200329"/>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In our initial approach, we employed a machine learning methodology to evaluate the potential of predicting the metallicity of RRL stars, utilizing their </a:t>
            </a:r>
            <a:r>
              <a:rPr lang="en-GB" dirty="0">
                <a:solidFill>
                  <a:srgbClr val="FF0000"/>
                </a:solidFill>
                <a:latin typeface="Arial" panose="020B0604020202020204" pitchFamily="34" charset="0"/>
                <a:cs typeface="Arial" panose="020B0604020202020204" pitchFamily="34" charset="0"/>
              </a:rPr>
              <a:t>Fourier Transform parameters</a:t>
            </a:r>
            <a:r>
              <a:rPr lang="en-GB" dirty="0">
                <a:solidFill>
                  <a:schemeClr val="bg1"/>
                </a:solidFill>
                <a:latin typeface="Arial" panose="020B0604020202020204" pitchFamily="34" charset="0"/>
                <a:cs typeface="Arial" panose="020B0604020202020204" pitchFamily="34" charset="0"/>
              </a:rPr>
              <a:t>, with the aid of a robust model such as </a:t>
            </a:r>
            <a:r>
              <a:rPr lang="en-GB" dirty="0" err="1">
                <a:solidFill>
                  <a:schemeClr val="bg1"/>
                </a:solidFill>
                <a:latin typeface="Arial" panose="020B0604020202020204" pitchFamily="34" charset="0"/>
                <a:cs typeface="Arial" panose="020B0604020202020204" pitchFamily="34" charset="0"/>
              </a:rPr>
              <a:t>XGBoost</a:t>
            </a:r>
            <a:r>
              <a:rPr lang="en-GB" dirty="0">
                <a:solidFill>
                  <a:schemeClr val="bg1"/>
                </a:solidFill>
                <a:latin typeface="Arial" panose="020B0604020202020204" pitchFamily="34" charset="0"/>
                <a:cs typeface="Arial" panose="020B0604020202020204" pitchFamily="34" charset="0"/>
              </a:rPr>
              <a:t>. Our process involved meticulously partitioning </a:t>
            </a:r>
            <a:r>
              <a:rPr lang="en-GB" dirty="0">
                <a:solidFill>
                  <a:schemeClr val="accent2">
                    <a:lumMod val="60000"/>
                    <a:lumOff val="40000"/>
                  </a:schemeClr>
                </a:solidFill>
                <a:latin typeface="Arial" panose="020B0604020202020204" pitchFamily="34" charset="0"/>
                <a:cs typeface="Arial" panose="020B0604020202020204" pitchFamily="34" charset="0"/>
              </a:rPr>
              <a:t>70% </a:t>
            </a:r>
            <a:r>
              <a:rPr lang="en-GB" dirty="0">
                <a:solidFill>
                  <a:schemeClr val="bg1"/>
                </a:solidFill>
                <a:latin typeface="Arial" panose="020B0604020202020204" pitchFamily="34" charset="0"/>
                <a:cs typeface="Arial" panose="020B0604020202020204" pitchFamily="34" charset="0"/>
              </a:rPr>
              <a:t>of the dataset, followed by subjecting it to </a:t>
            </a:r>
            <a:r>
              <a:rPr lang="en-GB" dirty="0">
                <a:solidFill>
                  <a:schemeClr val="accent6">
                    <a:lumMod val="60000"/>
                    <a:lumOff val="40000"/>
                  </a:schemeClr>
                </a:solidFill>
                <a:latin typeface="Arial" panose="020B0604020202020204" pitchFamily="34" charset="0"/>
                <a:cs typeface="Arial" panose="020B0604020202020204" pitchFamily="34" charset="0"/>
              </a:rPr>
              <a:t>k-fold cross-validation </a:t>
            </a:r>
            <a:r>
              <a:rPr lang="en-GB" dirty="0">
                <a:solidFill>
                  <a:schemeClr val="bg1"/>
                </a:solidFill>
                <a:latin typeface="Arial" panose="020B0604020202020204" pitchFamily="34" charset="0"/>
                <a:cs typeface="Arial" panose="020B0604020202020204" pitchFamily="34" charset="0"/>
              </a:rPr>
              <a:t>and an </a:t>
            </a:r>
            <a:r>
              <a:rPr lang="en-GB" dirty="0">
                <a:solidFill>
                  <a:schemeClr val="accent5">
                    <a:lumMod val="60000"/>
                    <a:lumOff val="40000"/>
                  </a:schemeClr>
                </a:solidFill>
                <a:latin typeface="Arial" panose="020B0604020202020204" pitchFamily="34" charset="0"/>
                <a:cs typeface="Arial" panose="020B0604020202020204" pitchFamily="34" charset="0"/>
              </a:rPr>
              <a:t>extensive hyperparameter tuning</a:t>
            </a:r>
            <a:r>
              <a:rPr lang="en-GB" dirty="0">
                <a:solidFill>
                  <a:schemeClr val="bg1"/>
                </a:solidFill>
                <a:latin typeface="Arial" panose="020B0604020202020204" pitchFamily="34" charset="0"/>
                <a:cs typeface="Arial" panose="020B0604020202020204" pitchFamily="34" charset="0"/>
              </a:rPr>
              <a:t> regimen.</a:t>
            </a:r>
            <a:endParaRPr lang="en-IT"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CDAC80B-6F46-2F56-6225-565C8B0A8117}"/>
                  </a:ext>
                </a:extLst>
              </p:cNvPr>
              <p:cNvSpPr txBox="1"/>
              <p:nvPr/>
            </p:nvSpPr>
            <p:spPr>
              <a:xfrm>
                <a:off x="3652532" y="4328474"/>
                <a:ext cx="488388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en-IT" i="1" smtClean="0">
                              <a:solidFill>
                                <a:schemeClr val="bg1"/>
                              </a:solidFill>
                              <a:latin typeface="Cambria Math" panose="02040503050406030204" pitchFamily="18" charset="0"/>
                            </a:rPr>
                          </m:ctrlPr>
                        </m:dPr>
                        <m:e>
                          <m:r>
                            <a:rPr lang="it-IT" b="0" i="1" smtClean="0">
                              <a:solidFill>
                                <a:schemeClr val="bg1"/>
                              </a:solidFill>
                              <a:latin typeface="Cambria Math" panose="02040503050406030204" pitchFamily="18" charset="0"/>
                            </a:rPr>
                            <m:t>𝑃</m:t>
                          </m:r>
                          <m:r>
                            <a:rPr lang="it-IT" b="0" i="1" smtClean="0">
                              <a:solidFill>
                                <a:schemeClr val="bg1"/>
                              </a:solidFill>
                              <a:latin typeface="Cambria Math" panose="02040503050406030204" pitchFamily="18" charset="0"/>
                            </a:rPr>
                            <m:t>, </m:t>
                          </m:r>
                          <m:sSub>
                            <m:sSubPr>
                              <m:ctrlPr>
                                <a:rPr lang="it-IT" b="0" i="1" smtClean="0">
                                  <a:solidFill>
                                    <a:schemeClr val="bg1"/>
                                  </a:solidFill>
                                  <a:latin typeface="Cambria Math" panose="02040503050406030204" pitchFamily="18" charset="0"/>
                                </a:rPr>
                              </m:ctrlPr>
                            </m:sSubPr>
                            <m:e>
                              <m:r>
                                <a:rPr lang="it-IT" b="0" i="1" smtClean="0">
                                  <a:solidFill>
                                    <a:schemeClr val="bg1"/>
                                  </a:solidFill>
                                  <a:latin typeface="Cambria Math" panose="02040503050406030204" pitchFamily="18" charset="0"/>
                                </a:rPr>
                                <m:t>𝐴</m:t>
                              </m:r>
                            </m:e>
                            <m:sub>
                              <m:r>
                                <a:rPr lang="it-IT" b="0" i="1" smtClean="0">
                                  <a:solidFill>
                                    <a:schemeClr val="bg1"/>
                                  </a:solidFill>
                                  <a:latin typeface="Cambria Math" panose="02040503050406030204" pitchFamily="18" charset="0"/>
                                </a:rPr>
                                <m:t>𝑖</m:t>
                              </m:r>
                            </m:sub>
                          </m:sSub>
                          <m:r>
                            <a:rPr lang="it-IT" b="0" i="1" smtClean="0">
                              <a:solidFill>
                                <a:schemeClr val="bg1"/>
                              </a:solidFill>
                              <a:latin typeface="Cambria Math" panose="02040503050406030204" pitchFamily="18" charset="0"/>
                            </a:rPr>
                            <m:t>, </m:t>
                          </m:r>
                          <m:sSub>
                            <m:sSubPr>
                              <m:ctrlPr>
                                <a:rPr lang="it-IT" b="0" i="1" smtClean="0">
                                  <a:solidFill>
                                    <a:schemeClr val="bg1"/>
                                  </a:solidFill>
                                  <a:latin typeface="Cambria Math" panose="02040503050406030204" pitchFamily="18" charset="0"/>
                                  <a:ea typeface="Cambria Math" panose="02040503050406030204" pitchFamily="18" charset="0"/>
                                </a:rPr>
                              </m:ctrlPr>
                            </m:sSubPr>
                            <m:e>
                              <m:r>
                                <a:rPr lang="it-IT" b="0" i="1" smtClean="0">
                                  <a:solidFill>
                                    <a:schemeClr val="bg1"/>
                                  </a:solidFill>
                                  <a:latin typeface="Cambria Math" panose="02040503050406030204" pitchFamily="18" charset="0"/>
                                  <a:ea typeface="Cambria Math" panose="02040503050406030204" pitchFamily="18" charset="0"/>
                                </a:rPr>
                                <m:t>𝜙</m:t>
                              </m:r>
                            </m:e>
                            <m:sub>
                              <m:r>
                                <a:rPr lang="it-IT" b="0" i="1" smtClean="0">
                                  <a:solidFill>
                                    <a:schemeClr val="bg1"/>
                                  </a:solidFill>
                                  <a:latin typeface="Cambria Math" panose="02040503050406030204" pitchFamily="18" charset="0"/>
                                  <a:ea typeface="Cambria Math" panose="02040503050406030204" pitchFamily="18" charset="0"/>
                                </a:rPr>
                                <m:t>𝑖</m:t>
                              </m:r>
                              <m:r>
                                <a:rPr lang="it-IT" b="0" i="1" smtClean="0">
                                  <a:solidFill>
                                    <a:schemeClr val="bg1"/>
                                  </a:solidFill>
                                  <a:latin typeface="Cambria Math" panose="02040503050406030204" pitchFamily="18" charset="0"/>
                                  <a:ea typeface="Cambria Math" panose="02040503050406030204" pitchFamily="18" charset="0"/>
                                </a:rPr>
                                <m:t>1</m:t>
                              </m:r>
                            </m:sub>
                          </m:sSub>
                          <m:r>
                            <a:rPr lang="it-IT" b="0" i="1" smtClean="0">
                              <a:solidFill>
                                <a:schemeClr val="bg1"/>
                              </a:solidFill>
                              <a:latin typeface="Cambria Math" panose="02040503050406030204" pitchFamily="18" charset="0"/>
                              <a:ea typeface="Cambria Math" panose="02040503050406030204" pitchFamily="18" charset="0"/>
                            </a:rPr>
                            <m:t>= </m:t>
                          </m:r>
                          <m:sSub>
                            <m:sSubPr>
                              <m:ctrlPr>
                                <a:rPr lang="it-IT" b="0" i="1" smtClean="0">
                                  <a:solidFill>
                                    <a:schemeClr val="bg1"/>
                                  </a:solidFill>
                                  <a:latin typeface="Cambria Math" panose="02040503050406030204" pitchFamily="18" charset="0"/>
                                  <a:ea typeface="Cambria Math" panose="02040503050406030204" pitchFamily="18" charset="0"/>
                                </a:rPr>
                              </m:ctrlPr>
                            </m:sSubPr>
                            <m:e>
                              <m:r>
                                <a:rPr lang="it-IT" b="0" i="1" smtClean="0">
                                  <a:solidFill>
                                    <a:schemeClr val="bg1"/>
                                  </a:solidFill>
                                  <a:latin typeface="Cambria Math" panose="02040503050406030204" pitchFamily="18" charset="0"/>
                                  <a:ea typeface="Cambria Math" panose="02040503050406030204" pitchFamily="18" charset="0"/>
                                </a:rPr>
                                <m:t>𝜙</m:t>
                              </m:r>
                            </m:e>
                            <m:sub>
                              <m:r>
                                <a:rPr lang="it-IT" b="0" i="1" smtClean="0">
                                  <a:solidFill>
                                    <a:schemeClr val="bg1"/>
                                  </a:solidFill>
                                  <a:latin typeface="Cambria Math" panose="02040503050406030204" pitchFamily="18" charset="0"/>
                                  <a:ea typeface="Cambria Math" panose="02040503050406030204" pitchFamily="18" charset="0"/>
                                </a:rPr>
                                <m:t>𝑖</m:t>
                              </m:r>
                            </m:sub>
                          </m:sSub>
                          <m:r>
                            <a:rPr lang="it-IT" b="0" i="1" smtClean="0">
                              <a:solidFill>
                                <a:schemeClr val="bg1"/>
                              </a:solidFill>
                              <a:latin typeface="Cambria Math" panose="02040503050406030204" pitchFamily="18" charset="0"/>
                              <a:ea typeface="Cambria Math" panose="02040503050406030204" pitchFamily="18" charset="0"/>
                            </a:rPr>
                            <m:t>−</m:t>
                          </m:r>
                          <m:r>
                            <a:rPr lang="it-IT" b="0" i="1" smtClean="0">
                              <a:solidFill>
                                <a:schemeClr val="bg1"/>
                              </a:solidFill>
                              <a:latin typeface="Cambria Math" panose="02040503050406030204" pitchFamily="18" charset="0"/>
                              <a:ea typeface="Cambria Math" panose="02040503050406030204" pitchFamily="18" charset="0"/>
                            </a:rPr>
                            <m:t>𝑖</m:t>
                          </m:r>
                          <m:sSub>
                            <m:sSubPr>
                              <m:ctrlPr>
                                <a:rPr lang="it-IT" b="0" i="1" smtClean="0">
                                  <a:solidFill>
                                    <a:schemeClr val="bg1"/>
                                  </a:solidFill>
                                  <a:latin typeface="Cambria Math" panose="02040503050406030204" pitchFamily="18" charset="0"/>
                                  <a:ea typeface="Cambria Math" panose="02040503050406030204" pitchFamily="18" charset="0"/>
                                </a:rPr>
                              </m:ctrlPr>
                            </m:sSubPr>
                            <m:e>
                              <m:r>
                                <a:rPr lang="it-IT" b="0" i="1" smtClean="0">
                                  <a:solidFill>
                                    <a:schemeClr val="bg1"/>
                                  </a:solidFill>
                                  <a:latin typeface="Cambria Math" panose="02040503050406030204" pitchFamily="18" charset="0"/>
                                  <a:ea typeface="Cambria Math" panose="02040503050406030204" pitchFamily="18" charset="0"/>
                                </a:rPr>
                                <m:t>𝜙</m:t>
                              </m:r>
                            </m:e>
                            <m:sub>
                              <m:r>
                                <a:rPr lang="it-IT" b="0" i="1" smtClean="0">
                                  <a:solidFill>
                                    <a:schemeClr val="bg1"/>
                                  </a:solidFill>
                                  <a:latin typeface="Cambria Math" panose="02040503050406030204" pitchFamily="18" charset="0"/>
                                  <a:ea typeface="Cambria Math" panose="02040503050406030204" pitchFamily="18" charset="0"/>
                                </a:rPr>
                                <m:t>1</m:t>
                              </m:r>
                            </m:sub>
                          </m:sSub>
                          <m:r>
                            <a:rPr lang="it-IT" b="0" i="1" smtClean="0">
                              <a:solidFill>
                                <a:schemeClr val="bg1"/>
                              </a:solidFill>
                              <a:latin typeface="Cambria Math" panose="02040503050406030204" pitchFamily="18" charset="0"/>
                              <a:ea typeface="Cambria Math" panose="02040503050406030204" pitchFamily="18" charset="0"/>
                            </a:rPr>
                            <m:t>| </m:t>
                          </m:r>
                          <m:r>
                            <a:rPr lang="it-IT" b="0" i="1" smtClean="0">
                              <a:solidFill>
                                <a:schemeClr val="bg1"/>
                              </a:solidFill>
                              <a:latin typeface="Cambria Math" panose="02040503050406030204" pitchFamily="18" charset="0"/>
                              <a:ea typeface="Cambria Math" panose="02040503050406030204" pitchFamily="18" charset="0"/>
                            </a:rPr>
                            <m:t>𝑖</m:t>
                          </m:r>
                          <m:r>
                            <a:rPr lang="it-IT" b="0" i="1" smtClean="0">
                              <a:solidFill>
                                <a:schemeClr val="bg1"/>
                              </a:solidFill>
                              <a:latin typeface="Cambria Math" panose="02040503050406030204" pitchFamily="18" charset="0"/>
                              <a:ea typeface="Cambria Math" panose="02040503050406030204" pitchFamily="18" charset="0"/>
                            </a:rPr>
                            <m:t>=1, 2, 3</m:t>
                          </m:r>
                        </m:e>
                      </m:d>
                    </m:oMath>
                  </m:oMathPara>
                </a14:m>
                <a:endParaRPr lang="en-IT" dirty="0">
                  <a:solidFill>
                    <a:schemeClr val="bg1"/>
                  </a:solidFill>
                </a:endParaRPr>
              </a:p>
            </p:txBody>
          </p:sp>
        </mc:Choice>
        <mc:Fallback>
          <p:sp>
            <p:nvSpPr>
              <p:cNvPr id="4" name="TextBox 3">
                <a:extLst>
                  <a:ext uri="{FF2B5EF4-FFF2-40B4-BE49-F238E27FC236}">
                    <a16:creationId xmlns:a16="http://schemas.microsoft.com/office/drawing/2014/main" id="{CCDAC80B-6F46-2F56-6225-565C8B0A8117}"/>
                  </a:ext>
                </a:extLst>
              </p:cNvPr>
              <p:cNvSpPr txBox="1">
                <a:spLocks noRot="1" noChangeAspect="1" noMove="1" noResize="1" noEditPoints="1" noAdjustHandles="1" noChangeArrowheads="1" noChangeShapeType="1" noTextEdit="1"/>
              </p:cNvSpPr>
              <p:nvPr/>
            </p:nvSpPr>
            <p:spPr>
              <a:xfrm>
                <a:off x="3652532" y="4328474"/>
                <a:ext cx="4883888" cy="369332"/>
              </a:xfrm>
              <a:prstGeom prst="rect">
                <a:avLst/>
              </a:prstGeom>
              <a:blipFill>
                <a:blip r:embed="rId8"/>
                <a:stretch>
                  <a:fillRect b="-12903"/>
                </a:stretch>
              </a:blipFill>
            </p:spPr>
            <p:txBody>
              <a:bodyPr/>
              <a:lstStyle/>
              <a:p>
                <a:r>
                  <a:rPr lang="en-IT">
                    <a:noFill/>
                  </a:rPr>
                  <a:t> </a:t>
                </a:r>
              </a:p>
            </p:txBody>
          </p:sp>
        </mc:Fallback>
      </mc:AlternateContent>
    </p:spTree>
    <p:extLst>
      <p:ext uri="{BB962C8B-B14F-4D97-AF65-F5344CB8AC3E}">
        <p14:creationId xmlns:p14="http://schemas.microsoft.com/office/powerpoint/2010/main" val="3662291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tars in the sky&#10;&#10;Description automatically generated">
            <a:extLst>
              <a:ext uri="{FF2B5EF4-FFF2-40B4-BE49-F238E27FC236}">
                <a16:creationId xmlns:a16="http://schemas.microsoft.com/office/drawing/2014/main" id="{62921A08-14A7-C1B8-1A77-F2D15C5D5DA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7184" b="28530"/>
          <a:stretch/>
        </p:blipFill>
        <p:spPr>
          <a:xfrm>
            <a:off x="20" y="1"/>
            <a:ext cx="12191979" cy="6858000"/>
          </a:xfrm>
          <a:prstGeom prst="rect">
            <a:avLst/>
          </a:prstGeom>
        </p:spPr>
      </p:pic>
      <p:sp>
        <p:nvSpPr>
          <p:cNvPr id="6" name="TextBox 5">
            <a:extLst>
              <a:ext uri="{FF2B5EF4-FFF2-40B4-BE49-F238E27FC236}">
                <a16:creationId xmlns:a16="http://schemas.microsoft.com/office/drawing/2014/main" id="{BC10FB6C-B2BD-F073-D8E7-9FD683CEF41A}"/>
              </a:ext>
            </a:extLst>
          </p:cNvPr>
          <p:cNvSpPr txBox="1"/>
          <p:nvPr/>
        </p:nvSpPr>
        <p:spPr>
          <a:xfrm>
            <a:off x="12007269" y="6657946"/>
            <a:ext cx="184730" cy="200055"/>
          </a:xfrm>
          <a:prstGeom prst="rect">
            <a:avLst/>
          </a:prstGeom>
          <a:solidFill>
            <a:srgbClr val="000000"/>
          </a:solidFill>
        </p:spPr>
        <p:txBody>
          <a:bodyPr wrap="none" rtlCol="0">
            <a:spAutoFit/>
          </a:bodyPr>
          <a:lstStyle/>
          <a:p>
            <a:pPr marL="0" algn="l" defTabSz="914400" rtl="0" eaLnBrk="1" latinLnBrk="0" hangingPunct="1">
              <a:spcAft>
                <a:spcPts val="600"/>
              </a:spcAft>
            </a:pPr>
            <a:endParaRPr lang="en-IT" sz="700" dirty="0">
              <a:solidFill>
                <a:srgbClr val="FFFFFF"/>
              </a:solidFill>
            </a:endParaRPr>
          </a:p>
        </p:txBody>
      </p:sp>
      <p:sp>
        <p:nvSpPr>
          <p:cNvPr id="23" name="TextBox 22">
            <a:extLst>
              <a:ext uri="{FF2B5EF4-FFF2-40B4-BE49-F238E27FC236}">
                <a16:creationId xmlns:a16="http://schemas.microsoft.com/office/drawing/2014/main" id="{CE7ABA32-1169-5B0F-435B-791D7B359D67}"/>
              </a:ext>
            </a:extLst>
          </p:cNvPr>
          <p:cNvSpPr txBox="1"/>
          <p:nvPr/>
        </p:nvSpPr>
        <p:spPr>
          <a:xfrm>
            <a:off x="3169919" y="1442286"/>
            <a:ext cx="5852160" cy="1107996"/>
          </a:xfrm>
          <a:prstGeom prst="rect">
            <a:avLst/>
          </a:prstGeom>
          <a:noFill/>
        </p:spPr>
        <p:txBody>
          <a:bodyPr wrap="square" rtlCol="0">
            <a:spAutoFit/>
          </a:bodyPr>
          <a:lstStyle/>
          <a:p>
            <a:r>
              <a:rPr lang="en-IT" sz="6600" dirty="0">
                <a:solidFill>
                  <a:schemeClr val="bg1"/>
                </a:solidFill>
                <a:latin typeface="Dreaming Outloud Pro" panose="03050502040302030504" pitchFamily="66" charset="77"/>
                <a:cs typeface="Dreaming Outloud Pro" panose="03050502040302030504" pitchFamily="66" charset="77"/>
              </a:rPr>
              <a:t>Variable Stars</a:t>
            </a:r>
          </a:p>
        </p:txBody>
      </p:sp>
      <p:pic>
        <p:nvPicPr>
          <p:cNvPr id="24" name="Graphic 23" descr="Shooting star outline">
            <a:extLst>
              <a:ext uri="{FF2B5EF4-FFF2-40B4-BE49-F238E27FC236}">
                <a16:creationId xmlns:a16="http://schemas.microsoft.com/office/drawing/2014/main" id="{0F4B3ADE-E89C-37DB-4C65-B7C1C71D81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4186" y="0"/>
            <a:ext cx="1615440" cy="1615440"/>
          </a:xfrm>
          <a:prstGeom prst="rect">
            <a:avLst/>
          </a:prstGeom>
        </p:spPr>
      </p:pic>
      <p:sp>
        <p:nvSpPr>
          <p:cNvPr id="25" name="TextBox 24">
            <a:extLst>
              <a:ext uri="{FF2B5EF4-FFF2-40B4-BE49-F238E27FC236}">
                <a16:creationId xmlns:a16="http://schemas.microsoft.com/office/drawing/2014/main" id="{7937C115-3523-F67C-B164-0C6C90E3B557}"/>
              </a:ext>
            </a:extLst>
          </p:cNvPr>
          <p:cNvSpPr txBox="1"/>
          <p:nvPr/>
        </p:nvSpPr>
        <p:spPr>
          <a:xfrm>
            <a:off x="2333626" y="2635645"/>
            <a:ext cx="8058150" cy="1200329"/>
          </a:xfrm>
          <a:prstGeom prst="rect">
            <a:avLst/>
          </a:prstGeom>
          <a:noFill/>
        </p:spPr>
        <p:txBody>
          <a:bodyPr wrap="square" rtlCol="0">
            <a:spAutoFit/>
          </a:bodyPr>
          <a:lstStyle/>
          <a:p>
            <a:r>
              <a:rPr lang="en-GB" dirty="0">
                <a:solidFill>
                  <a:schemeClr val="bg1"/>
                </a:solidFill>
                <a:effectLst/>
                <a:latin typeface="American Typewriter" panose="02090604020004020304" pitchFamily="18" charset="77"/>
              </a:rPr>
              <a:t>Any stars whose brightness changes notably in intensity in a time scale of a few hours to more than 100 days are called variable stars. these changes might happen either in a periodic fashion or an irregular one.</a:t>
            </a:r>
          </a:p>
          <a:p>
            <a:endParaRPr lang="en-IT" dirty="0">
              <a:solidFill>
                <a:schemeClr val="bg1"/>
              </a:solidFill>
              <a:latin typeface="American Typewriter" panose="02090604020004020304" pitchFamily="18" charset="77"/>
            </a:endParaRPr>
          </a:p>
        </p:txBody>
      </p:sp>
      <p:pic>
        <p:nvPicPr>
          <p:cNvPr id="26" name="Picture 25" descr="A red circle with text and images on it&#10;&#10;Description automatically generated">
            <a:extLst>
              <a:ext uri="{FF2B5EF4-FFF2-40B4-BE49-F238E27FC236}">
                <a16:creationId xmlns:a16="http://schemas.microsoft.com/office/drawing/2014/main" id="{ED1984DF-0296-F77A-427B-7883CF6A9E71}"/>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11500"/>
                    </a14:imgEffect>
                    <a14:imgEffect>
                      <a14:saturation sat="400000"/>
                    </a14:imgEffect>
                  </a14:imgLayer>
                </a14:imgProps>
              </a:ext>
              <a:ext uri="{837473B0-CC2E-450A-ABE3-18F120FF3D39}">
                <a1611:picAttrSrcUrl xmlns:a1611="http://schemas.microsoft.com/office/drawing/2016/11/main" r:id="rId8"/>
              </a:ext>
            </a:extLst>
          </a:blip>
          <a:stretch>
            <a:fillRect/>
          </a:stretch>
        </p:blipFill>
        <p:spPr>
          <a:xfrm>
            <a:off x="11073242" y="5667737"/>
            <a:ext cx="1118738" cy="1090236"/>
          </a:xfrm>
          <a:prstGeom prst="rect">
            <a:avLst/>
          </a:prstGeom>
        </p:spPr>
      </p:pic>
      <p:sp>
        <p:nvSpPr>
          <p:cNvPr id="28" name="Rectangle 27">
            <a:extLst>
              <a:ext uri="{FF2B5EF4-FFF2-40B4-BE49-F238E27FC236}">
                <a16:creationId xmlns:a16="http://schemas.microsoft.com/office/drawing/2014/main" id="{E3B438DE-F588-126E-ABCF-9D9583991228}"/>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Tree>
    <p:extLst>
      <p:ext uri="{BB962C8B-B14F-4D97-AF65-F5344CB8AC3E}">
        <p14:creationId xmlns:p14="http://schemas.microsoft.com/office/powerpoint/2010/main" val="2360710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 fill="hold"/>
                                        <p:tgtEl>
                                          <p:spTgt spid="24"/>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26"/>
                                        </p:tgtEl>
                                        <p:attrNameLst>
                                          <p:attrName>r</p:attrName>
                                        </p:attrNameLst>
                                      </p:cBhvr>
                                    </p:animRot>
                                  </p:childTnLst>
                                </p:cTn>
                              </p:par>
                              <p:par>
                                <p:cTn id="9" presetID="42"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3" name="TextBox 2">
            <a:extLst>
              <a:ext uri="{FF2B5EF4-FFF2-40B4-BE49-F238E27FC236}">
                <a16:creationId xmlns:a16="http://schemas.microsoft.com/office/drawing/2014/main" id="{026554E8-F190-B09A-676E-5093C543C9D1}"/>
              </a:ext>
            </a:extLst>
          </p:cNvPr>
          <p:cNvSpPr txBox="1"/>
          <p:nvPr/>
        </p:nvSpPr>
        <p:spPr>
          <a:xfrm>
            <a:off x="653571" y="514350"/>
            <a:ext cx="11087100" cy="646331"/>
          </a:xfrm>
          <a:prstGeom prst="rect">
            <a:avLst/>
          </a:prstGeom>
          <a:noFill/>
        </p:spPr>
        <p:txBody>
          <a:bodyPr wrap="square" rtlCol="0">
            <a:spAutoFit/>
          </a:bodyPr>
          <a:lstStyle/>
          <a:p>
            <a:r>
              <a:rPr lang="en-IT" sz="3600" dirty="0">
                <a:solidFill>
                  <a:srgbClr val="D5C4F0"/>
                </a:solidFill>
                <a:latin typeface="Dreaming Outloud Pro" panose="03050502040302030504" pitchFamily="66" charset="77"/>
                <a:cs typeface="Dreaming Outloud Pro" panose="03050502040302030504" pitchFamily="66" charset="77"/>
              </a:rPr>
              <a:t>XGBoost Result On the the dataset A:</a:t>
            </a:r>
          </a:p>
        </p:txBody>
      </p:sp>
      <p:sp>
        <p:nvSpPr>
          <p:cNvPr id="6" name="TextBox 5">
            <a:extLst>
              <a:ext uri="{FF2B5EF4-FFF2-40B4-BE49-F238E27FC236}">
                <a16:creationId xmlns:a16="http://schemas.microsoft.com/office/drawing/2014/main" id="{0C94C46D-BF8A-7A45-EC15-FD112AB44FCF}"/>
              </a:ext>
            </a:extLst>
          </p:cNvPr>
          <p:cNvSpPr txBox="1"/>
          <p:nvPr/>
        </p:nvSpPr>
        <p:spPr>
          <a:xfrm>
            <a:off x="7843838" y="1528763"/>
            <a:ext cx="184731" cy="369332"/>
          </a:xfrm>
          <a:prstGeom prst="rect">
            <a:avLst/>
          </a:prstGeom>
          <a:noFill/>
        </p:spPr>
        <p:txBody>
          <a:bodyPr wrap="none" rtlCol="0">
            <a:spAutoFit/>
          </a:bodyPr>
          <a:lstStyle/>
          <a:p>
            <a:endParaRPr lang="en-IT" dirty="0"/>
          </a:p>
        </p:txBody>
      </p:sp>
      <p:pic>
        <p:nvPicPr>
          <p:cNvPr id="10" name="Picture 9" descr="A graph of a function&#10;&#10;Description automatically generated with medium confidence">
            <a:extLst>
              <a:ext uri="{FF2B5EF4-FFF2-40B4-BE49-F238E27FC236}">
                <a16:creationId xmlns:a16="http://schemas.microsoft.com/office/drawing/2014/main" id="{0DD00764-940B-D6A4-5243-06084897F3EC}"/>
              </a:ext>
            </a:extLst>
          </p:cNvPr>
          <p:cNvPicPr>
            <a:picLocks noChangeAspect="1"/>
          </p:cNvPicPr>
          <p:nvPr/>
        </p:nvPicPr>
        <p:blipFill>
          <a:blip r:embed="rId7"/>
          <a:stretch>
            <a:fillRect/>
          </a:stretch>
        </p:blipFill>
        <p:spPr>
          <a:xfrm>
            <a:off x="653571" y="1759161"/>
            <a:ext cx="8762704" cy="3996844"/>
          </a:xfrm>
          <a:prstGeom prst="rect">
            <a:avLst/>
          </a:prstGeom>
        </p:spPr>
      </p:pic>
    </p:spTree>
    <p:extLst>
      <p:ext uri="{BB962C8B-B14F-4D97-AF65-F5344CB8AC3E}">
        <p14:creationId xmlns:p14="http://schemas.microsoft.com/office/powerpoint/2010/main" val="3394636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3" name="TextBox 2">
            <a:extLst>
              <a:ext uri="{FF2B5EF4-FFF2-40B4-BE49-F238E27FC236}">
                <a16:creationId xmlns:a16="http://schemas.microsoft.com/office/drawing/2014/main" id="{026554E8-F190-B09A-676E-5093C543C9D1}"/>
              </a:ext>
            </a:extLst>
          </p:cNvPr>
          <p:cNvSpPr txBox="1"/>
          <p:nvPr/>
        </p:nvSpPr>
        <p:spPr>
          <a:xfrm>
            <a:off x="653571" y="514350"/>
            <a:ext cx="11087100" cy="646331"/>
          </a:xfrm>
          <a:prstGeom prst="rect">
            <a:avLst/>
          </a:prstGeom>
          <a:noFill/>
        </p:spPr>
        <p:txBody>
          <a:bodyPr wrap="square" rtlCol="0">
            <a:spAutoFit/>
          </a:bodyPr>
          <a:lstStyle/>
          <a:p>
            <a:r>
              <a:rPr lang="en-IT" sz="3600" dirty="0">
                <a:solidFill>
                  <a:srgbClr val="D5C4F0"/>
                </a:solidFill>
                <a:latin typeface="Dreaming Outloud Pro" panose="03050502040302030504" pitchFamily="66" charset="77"/>
                <a:cs typeface="Dreaming Outloud Pro" panose="03050502040302030504" pitchFamily="66" charset="77"/>
              </a:rPr>
              <a:t>XGBoost Result On the the dataset A:</a:t>
            </a:r>
          </a:p>
        </p:txBody>
      </p:sp>
      <p:sp>
        <p:nvSpPr>
          <p:cNvPr id="6" name="TextBox 5">
            <a:extLst>
              <a:ext uri="{FF2B5EF4-FFF2-40B4-BE49-F238E27FC236}">
                <a16:creationId xmlns:a16="http://schemas.microsoft.com/office/drawing/2014/main" id="{0C94C46D-BF8A-7A45-EC15-FD112AB44FCF}"/>
              </a:ext>
            </a:extLst>
          </p:cNvPr>
          <p:cNvSpPr txBox="1"/>
          <p:nvPr/>
        </p:nvSpPr>
        <p:spPr>
          <a:xfrm>
            <a:off x="7843838" y="1528763"/>
            <a:ext cx="184731" cy="369332"/>
          </a:xfrm>
          <a:prstGeom prst="rect">
            <a:avLst/>
          </a:prstGeom>
          <a:noFill/>
        </p:spPr>
        <p:txBody>
          <a:bodyPr wrap="none" rtlCol="0">
            <a:spAutoFit/>
          </a:bodyPr>
          <a:lstStyle/>
          <a:p>
            <a:endParaRPr lang="en-IT" dirty="0"/>
          </a:p>
        </p:txBody>
      </p:sp>
      <p:pic>
        <p:nvPicPr>
          <p:cNvPr id="8" name="Picture 7" descr="A graph of a line and a graph of a line&#10;&#10;Description automatically generated with medium confidence">
            <a:extLst>
              <a:ext uri="{FF2B5EF4-FFF2-40B4-BE49-F238E27FC236}">
                <a16:creationId xmlns:a16="http://schemas.microsoft.com/office/drawing/2014/main" id="{28811DC2-37AD-B39C-5643-164A03D9A941}"/>
              </a:ext>
            </a:extLst>
          </p:cNvPr>
          <p:cNvPicPr>
            <a:picLocks noChangeAspect="1"/>
          </p:cNvPicPr>
          <p:nvPr/>
        </p:nvPicPr>
        <p:blipFill>
          <a:blip r:embed="rId7"/>
          <a:stretch>
            <a:fillRect/>
          </a:stretch>
        </p:blipFill>
        <p:spPr>
          <a:xfrm>
            <a:off x="414670" y="1646505"/>
            <a:ext cx="8367823" cy="3564989"/>
          </a:xfrm>
          <a:prstGeom prst="rect">
            <a:avLst/>
          </a:prstGeom>
        </p:spPr>
      </p:pic>
    </p:spTree>
    <p:extLst>
      <p:ext uri="{BB962C8B-B14F-4D97-AF65-F5344CB8AC3E}">
        <p14:creationId xmlns:p14="http://schemas.microsoft.com/office/powerpoint/2010/main" val="3502296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3" name="TextBox 2">
            <a:extLst>
              <a:ext uri="{FF2B5EF4-FFF2-40B4-BE49-F238E27FC236}">
                <a16:creationId xmlns:a16="http://schemas.microsoft.com/office/drawing/2014/main" id="{026554E8-F190-B09A-676E-5093C543C9D1}"/>
              </a:ext>
            </a:extLst>
          </p:cNvPr>
          <p:cNvSpPr txBox="1"/>
          <p:nvPr/>
        </p:nvSpPr>
        <p:spPr>
          <a:xfrm>
            <a:off x="653571" y="514350"/>
            <a:ext cx="11087100" cy="646331"/>
          </a:xfrm>
          <a:prstGeom prst="rect">
            <a:avLst/>
          </a:prstGeom>
          <a:noFill/>
        </p:spPr>
        <p:txBody>
          <a:bodyPr wrap="square" rtlCol="0">
            <a:spAutoFit/>
          </a:bodyPr>
          <a:lstStyle/>
          <a:p>
            <a:r>
              <a:rPr lang="en-IT" sz="3600" dirty="0">
                <a:solidFill>
                  <a:srgbClr val="D5C4F0"/>
                </a:solidFill>
                <a:latin typeface="Dreaming Outloud Pro" panose="03050502040302030504" pitchFamily="66" charset="77"/>
                <a:cs typeface="Dreaming Outloud Pro" panose="03050502040302030504" pitchFamily="66" charset="77"/>
              </a:rPr>
              <a:t>XGBoost Result On the the dataset C:</a:t>
            </a:r>
          </a:p>
        </p:txBody>
      </p:sp>
      <p:sp>
        <p:nvSpPr>
          <p:cNvPr id="6" name="TextBox 5">
            <a:extLst>
              <a:ext uri="{FF2B5EF4-FFF2-40B4-BE49-F238E27FC236}">
                <a16:creationId xmlns:a16="http://schemas.microsoft.com/office/drawing/2014/main" id="{0C94C46D-BF8A-7A45-EC15-FD112AB44FCF}"/>
              </a:ext>
            </a:extLst>
          </p:cNvPr>
          <p:cNvSpPr txBox="1"/>
          <p:nvPr/>
        </p:nvSpPr>
        <p:spPr>
          <a:xfrm>
            <a:off x="7843838" y="1528763"/>
            <a:ext cx="184731" cy="369332"/>
          </a:xfrm>
          <a:prstGeom prst="rect">
            <a:avLst/>
          </a:prstGeom>
          <a:noFill/>
        </p:spPr>
        <p:txBody>
          <a:bodyPr wrap="none" rtlCol="0">
            <a:spAutoFit/>
          </a:bodyPr>
          <a:lstStyle/>
          <a:p>
            <a:endParaRPr lang="en-IT" dirty="0"/>
          </a:p>
        </p:txBody>
      </p:sp>
      <p:pic>
        <p:nvPicPr>
          <p:cNvPr id="8" name="Picture 7" descr="A graph of a graph with a green line and a green line&#10;&#10;Description automatically generated with medium confidence">
            <a:extLst>
              <a:ext uri="{FF2B5EF4-FFF2-40B4-BE49-F238E27FC236}">
                <a16:creationId xmlns:a16="http://schemas.microsoft.com/office/drawing/2014/main" id="{16B70978-0DBD-8C56-20A4-3D4DAD9AB2B3}"/>
              </a:ext>
            </a:extLst>
          </p:cNvPr>
          <p:cNvPicPr>
            <a:picLocks noChangeAspect="1"/>
          </p:cNvPicPr>
          <p:nvPr/>
        </p:nvPicPr>
        <p:blipFill>
          <a:blip r:embed="rId7"/>
          <a:stretch>
            <a:fillRect/>
          </a:stretch>
        </p:blipFill>
        <p:spPr>
          <a:xfrm>
            <a:off x="685136" y="1898096"/>
            <a:ext cx="8118621" cy="3769642"/>
          </a:xfrm>
          <a:prstGeom prst="rect">
            <a:avLst/>
          </a:prstGeom>
        </p:spPr>
      </p:pic>
    </p:spTree>
    <p:extLst>
      <p:ext uri="{BB962C8B-B14F-4D97-AF65-F5344CB8AC3E}">
        <p14:creationId xmlns:p14="http://schemas.microsoft.com/office/powerpoint/2010/main" val="2614462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E0311CE5-3D05-493E-B9D2-CF549DF73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TextBox 2">
            <a:extLst>
              <a:ext uri="{FF2B5EF4-FFF2-40B4-BE49-F238E27FC236}">
                <a16:creationId xmlns:a16="http://schemas.microsoft.com/office/drawing/2014/main" id="{026554E8-F190-B09A-676E-5093C543C9D1}"/>
              </a:ext>
            </a:extLst>
          </p:cNvPr>
          <p:cNvSpPr txBox="1"/>
          <p:nvPr/>
        </p:nvSpPr>
        <p:spPr>
          <a:xfrm>
            <a:off x="993370" y="4249107"/>
            <a:ext cx="10191405" cy="110903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kern="1200">
                <a:solidFill>
                  <a:schemeClr val="tx1"/>
                </a:solidFill>
                <a:latin typeface="+mj-lt"/>
                <a:ea typeface="+mj-ea"/>
                <a:cs typeface="+mj-cs"/>
              </a:rPr>
              <a:t>The Long Short-Term Memory Recurrent Neural Network:</a:t>
            </a:r>
          </a:p>
        </p:txBody>
      </p:sp>
      <p:pic>
        <p:nvPicPr>
          <p:cNvPr id="27" name="Picture 26" descr="A screenshot of a computer&#10;&#10;Description automatically generated">
            <a:extLst>
              <a:ext uri="{FF2B5EF4-FFF2-40B4-BE49-F238E27FC236}">
                <a16:creationId xmlns:a16="http://schemas.microsoft.com/office/drawing/2014/main" id="{56864CE4-D224-4CAE-8F7B-906C6CCBF6E5}"/>
              </a:ext>
            </a:extLst>
          </p:cNvPr>
          <p:cNvPicPr>
            <a:picLocks noChangeAspect="1"/>
          </p:cNvPicPr>
          <p:nvPr/>
        </p:nvPicPr>
        <p:blipFill rotWithShape="1">
          <a:blip r:embed="rId2"/>
          <a:srcRect t="1511" r="-2" b="-2"/>
          <a:stretch/>
        </p:blipFill>
        <p:spPr>
          <a:xfrm>
            <a:off x="198741" y="171720"/>
            <a:ext cx="5803323" cy="3905677"/>
          </a:xfrm>
          <a:prstGeom prst="rect">
            <a:avLst/>
          </a:prstGeom>
        </p:spPr>
      </p:pic>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63" r="-2" b="22619"/>
          <a:stretch/>
        </p:blipFill>
        <p:spPr>
          <a:xfrm>
            <a:off x="6189934" y="156394"/>
            <a:ext cx="5803323" cy="3920994"/>
          </a:xfrm>
          <a:prstGeom prst="rect">
            <a:avLst/>
          </a:prstGeom>
        </p:spPr>
      </p:pic>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400000"/>
                    </a14:imgEffect>
                  </a14:imgLayer>
                </a14:imgProps>
              </a:ext>
              <a:ext uri="{837473B0-CC2E-450A-ABE3-18F120FF3D39}">
                <a1611:picAttrSrcUrl xmlns:a1611="http://schemas.microsoft.com/office/drawing/2016/11/main" r:id="rId7"/>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6" name="TextBox 5">
            <a:extLst>
              <a:ext uri="{FF2B5EF4-FFF2-40B4-BE49-F238E27FC236}">
                <a16:creationId xmlns:a16="http://schemas.microsoft.com/office/drawing/2014/main" id="{0C94C46D-BF8A-7A45-EC15-FD112AB44FCF}"/>
              </a:ext>
            </a:extLst>
          </p:cNvPr>
          <p:cNvSpPr txBox="1"/>
          <p:nvPr/>
        </p:nvSpPr>
        <p:spPr>
          <a:xfrm>
            <a:off x="7843838" y="1528763"/>
            <a:ext cx="184731" cy="369332"/>
          </a:xfrm>
          <a:prstGeom prst="rect">
            <a:avLst/>
          </a:prstGeom>
          <a:noFill/>
        </p:spPr>
        <p:txBody>
          <a:bodyPr wrap="none" rtlCol="0">
            <a:spAutoFit/>
          </a:bodyPr>
          <a:lstStyle/>
          <a:p>
            <a:endParaRPr lang="en-IT" dirty="0"/>
          </a:p>
        </p:txBody>
      </p:sp>
    </p:spTree>
    <p:extLst>
      <p:ext uri="{BB962C8B-B14F-4D97-AF65-F5344CB8AC3E}">
        <p14:creationId xmlns:p14="http://schemas.microsoft.com/office/powerpoint/2010/main" val="321359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3"/>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6" name="TextBox 5">
            <a:extLst>
              <a:ext uri="{FF2B5EF4-FFF2-40B4-BE49-F238E27FC236}">
                <a16:creationId xmlns:a16="http://schemas.microsoft.com/office/drawing/2014/main" id="{0C94C46D-BF8A-7A45-EC15-FD112AB44FCF}"/>
              </a:ext>
            </a:extLst>
          </p:cNvPr>
          <p:cNvSpPr txBox="1"/>
          <p:nvPr/>
        </p:nvSpPr>
        <p:spPr>
          <a:xfrm>
            <a:off x="7843838" y="1528763"/>
            <a:ext cx="184731" cy="369332"/>
          </a:xfrm>
          <a:prstGeom prst="rect">
            <a:avLst/>
          </a:prstGeom>
          <a:noFill/>
        </p:spPr>
        <p:txBody>
          <a:bodyPr wrap="none" rtlCol="0">
            <a:spAutoFit/>
          </a:bodyPr>
          <a:lstStyle/>
          <a:p>
            <a:endParaRPr lang="en-IT" dirty="0"/>
          </a:p>
        </p:txBody>
      </p:sp>
      <p:sp>
        <p:nvSpPr>
          <p:cNvPr id="8" name="TextBox 7">
            <a:extLst>
              <a:ext uri="{FF2B5EF4-FFF2-40B4-BE49-F238E27FC236}">
                <a16:creationId xmlns:a16="http://schemas.microsoft.com/office/drawing/2014/main" id="{4CDC2F1D-9547-D78E-C5BC-D36CBC5ACFFA}"/>
              </a:ext>
            </a:extLst>
          </p:cNvPr>
          <p:cNvSpPr txBox="1"/>
          <p:nvPr/>
        </p:nvSpPr>
        <p:spPr>
          <a:xfrm>
            <a:off x="56003" y="180109"/>
            <a:ext cx="12079994" cy="584775"/>
          </a:xfrm>
          <a:prstGeom prst="rect">
            <a:avLst/>
          </a:prstGeom>
          <a:noFill/>
        </p:spPr>
        <p:txBody>
          <a:bodyPr wrap="square" rtlCol="0">
            <a:spAutoFit/>
          </a:bodyPr>
          <a:lstStyle/>
          <a:p>
            <a:r>
              <a:rPr lang="en-IT" sz="3200" dirty="0">
                <a:solidFill>
                  <a:srgbClr val="D5C4F0"/>
                </a:solidFill>
                <a:latin typeface="Dreaming Outloud Pro" panose="03050502040302030504" pitchFamily="66" charset="77"/>
                <a:cs typeface="Dreaming Outloud Pro" panose="03050502040302030504" pitchFamily="66" charset="77"/>
              </a:rPr>
              <a:t>The input to the LSTM model:</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AE591BD-B46E-5BB3-A2CA-E54E176E9D8B}"/>
                  </a:ext>
                </a:extLst>
              </p:cNvPr>
              <p:cNvSpPr txBox="1"/>
              <p:nvPr/>
            </p:nvSpPr>
            <p:spPr>
              <a:xfrm>
                <a:off x="56003" y="1528763"/>
                <a:ext cx="12079994" cy="1521891"/>
              </a:xfrm>
              <a:prstGeom prst="rect">
                <a:avLst/>
              </a:prstGeom>
              <a:noFill/>
            </p:spPr>
            <p:txBody>
              <a:bodyPr wrap="square" rtlCol="0">
                <a:spAutoFit/>
              </a:bodyPr>
              <a:lstStyle/>
              <a:p>
                <a:pPr algn="ctr"/>
                <a14:m>
                  <m:oMath xmlns:m="http://schemas.openxmlformats.org/officeDocument/2006/math">
                    <m:sSup>
                      <m:sSupPr>
                        <m:ctrlPr>
                          <a:rPr lang="it-IT" sz="2000" b="0" i="1" smtClean="0">
                            <a:solidFill>
                              <a:schemeClr val="bg1"/>
                            </a:solidFill>
                            <a:latin typeface="Cambria Math" panose="02040503050406030204" pitchFamily="18" charset="0"/>
                          </a:rPr>
                        </m:ctrlPr>
                      </m:sSupPr>
                      <m:e>
                        <m:r>
                          <a:rPr lang="it-IT" sz="2000" b="0" i="1" smtClean="0">
                            <a:solidFill>
                              <a:schemeClr val="bg1"/>
                            </a:solidFill>
                            <a:latin typeface="Cambria Math" panose="02040503050406030204" pitchFamily="18" charset="0"/>
                          </a:rPr>
                          <m:t>𝑥</m:t>
                        </m:r>
                      </m:e>
                      <m:sup>
                        <m:r>
                          <a:rPr lang="it-IT" sz="2000" b="0" i="1" smtClean="0">
                            <a:solidFill>
                              <a:schemeClr val="bg1"/>
                            </a:solidFill>
                            <a:latin typeface="Cambria Math" panose="02040503050406030204" pitchFamily="18" charset="0"/>
                          </a:rPr>
                          <m:t>&lt;</m:t>
                        </m:r>
                        <m:r>
                          <a:rPr lang="it-IT" sz="2000" b="0" i="1" smtClean="0">
                            <a:solidFill>
                              <a:schemeClr val="bg1"/>
                            </a:solidFill>
                            <a:latin typeface="Cambria Math" panose="02040503050406030204" pitchFamily="18" charset="0"/>
                          </a:rPr>
                          <m:t>𝑡</m:t>
                        </m:r>
                        <m:r>
                          <a:rPr lang="it-IT" sz="2000" b="0" i="1" smtClean="0">
                            <a:solidFill>
                              <a:schemeClr val="bg1"/>
                            </a:solidFill>
                            <a:latin typeface="Cambria Math" panose="02040503050406030204" pitchFamily="18" charset="0"/>
                          </a:rPr>
                          <m:t>&gt;</m:t>
                        </m:r>
                      </m:sup>
                    </m:sSup>
                    <m:r>
                      <a:rPr lang="it-IT" sz="2000" b="0" i="1" smtClean="0">
                        <a:solidFill>
                          <a:schemeClr val="bg1"/>
                        </a:solidFill>
                        <a:latin typeface="Cambria Math" panose="02040503050406030204" pitchFamily="18" charset="0"/>
                      </a:rPr>
                      <m:t>= </m:t>
                    </m:r>
                    <m:d>
                      <m:dPr>
                        <m:ctrlPr>
                          <a:rPr lang="it-IT" sz="2000" b="0" i="1" smtClean="0">
                            <a:solidFill>
                              <a:schemeClr val="bg1"/>
                            </a:solidFill>
                            <a:latin typeface="Cambria Math" panose="02040503050406030204" pitchFamily="18" charset="0"/>
                          </a:rPr>
                        </m:ctrlPr>
                      </m:dPr>
                      <m:e>
                        <m:f>
                          <m:fPr>
                            <m:type m:val="noBar"/>
                            <m:ctrlPr>
                              <a:rPr lang="it-IT" sz="2000" b="0" i="1" smtClean="0">
                                <a:solidFill>
                                  <a:schemeClr val="bg1"/>
                                </a:solidFill>
                                <a:latin typeface="Cambria Math" panose="02040503050406030204" pitchFamily="18" charset="0"/>
                              </a:rPr>
                            </m:ctrlPr>
                          </m:fPr>
                          <m:num>
                            <m:sSup>
                              <m:sSupPr>
                                <m:ctrlPr>
                                  <a:rPr lang="it-IT" sz="2000" b="0" i="1" smtClean="0">
                                    <a:solidFill>
                                      <a:schemeClr val="bg1"/>
                                    </a:solidFill>
                                    <a:latin typeface="Cambria Math" panose="02040503050406030204" pitchFamily="18" charset="0"/>
                                  </a:rPr>
                                </m:ctrlPr>
                              </m:sSupPr>
                              <m:e>
                                <m:r>
                                  <a:rPr lang="it-IT" sz="2000" b="0" i="1" smtClean="0">
                                    <a:solidFill>
                                      <a:schemeClr val="bg1"/>
                                    </a:solidFill>
                                    <a:latin typeface="Cambria Math" panose="02040503050406030204" pitchFamily="18" charset="0"/>
                                  </a:rPr>
                                  <m:t>𝑚</m:t>
                                </m:r>
                              </m:e>
                              <m:sup>
                                <m:r>
                                  <a:rPr lang="it-IT" sz="2000" b="0" i="1" smtClean="0">
                                    <a:solidFill>
                                      <a:schemeClr val="bg1"/>
                                    </a:solidFill>
                                    <a:latin typeface="Cambria Math" panose="02040503050406030204" pitchFamily="18" charset="0"/>
                                  </a:rPr>
                                  <m:t>&lt;</m:t>
                                </m:r>
                                <m:r>
                                  <a:rPr lang="it-IT" sz="2000" b="0" i="1" smtClean="0">
                                    <a:solidFill>
                                      <a:schemeClr val="bg1"/>
                                    </a:solidFill>
                                    <a:latin typeface="Cambria Math" panose="02040503050406030204" pitchFamily="18" charset="0"/>
                                  </a:rPr>
                                  <m:t>𝑡</m:t>
                                </m:r>
                                <m:r>
                                  <a:rPr lang="it-IT" sz="2000" b="0" i="1" smtClean="0">
                                    <a:solidFill>
                                      <a:schemeClr val="bg1"/>
                                    </a:solidFill>
                                    <a:latin typeface="Cambria Math" panose="02040503050406030204" pitchFamily="18" charset="0"/>
                                  </a:rPr>
                                  <m:t>&gt;</m:t>
                                </m:r>
                              </m:sup>
                            </m:sSup>
                            <m:r>
                              <a:rPr lang="it-IT" sz="2000" b="0" i="1" smtClean="0">
                                <a:solidFill>
                                  <a:schemeClr val="bg1"/>
                                </a:solidFill>
                                <a:latin typeface="Cambria Math" panose="02040503050406030204" pitchFamily="18" charset="0"/>
                              </a:rPr>
                              <m:t>− &lt;</m:t>
                            </m:r>
                            <m:r>
                              <a:rPr lang="it-IT" sz="2000" b="0" i="1" smtClean="0">
                                <a:solidFill>
                                  <a:schemeClr val="bg1"/>
                                </a:solidFill>
                                <a:latin typeface="Cambria Math" panose="02040503050406030204" pitchFamily="18" charset="0"/>
                              </a:rPr>
                              <m:t>𝑚</m:t>
                            </m:r>
                            <m:r>
                              <a:rPr lang="it-IT" sz="2000" b="0" i="1" smtClean="0">
                                <a:solidFill>
                                  <a:schemeClr val="bg1"/>
                                </a:solidFill>
                                <a:latin typeface="Cambria Math" panose="02040503050406030204" pitchFamily="18" charset="0"/>
                              </a:rPr>
                              <m:t>&gt;</m:t>
                            </m:r>
                          </m:num>
                          <m:den>
                            <m:sSubSup>
                              <m:sSubSupPr>
                                <m:ctrlPr>
                                  <a:rPr lang="it-IT" sz="2000" b="0" i="1" smtClean="0">
                                    <a:solidFill>
                                      <a:schemeClr val="bg1"/>
                                    </a:solidFill>
                                    <a:latin typeface="Cambria Math" panose="02040503050406030204" pitchFamily="18" charset="0"/>
                                    <a:ea typeface="Cambria Math" panose="02040503050406030204" pitchFamily="18" charset="0"/>
                                  </a:rPr>
                                </m:ctrlPr>
                              </m:sSubSupPr>
                              <m:e>
                                <m:r>
                                  <a:rPr lang="it-IT" sz="2000" b="0" i="1" smtClean="0">
                                    <a:solidFill>
                                      <a:schemeClr val="bg1"/>
                                    </a:solidFill>
                                    <a:latin typeface="Cambria Math" panose="02040503050406030204" pitchFamily="18" charset="0"/>
                                    <a:ea typeface="Cambria Math" panose="02040503050406030204" pitchFamily="18" charset="0"/>
                                  </a:rPr>
                                  <m:t>𝜙</m:t>
                                </m:r>
                              </m:e>
                              <m:sub>
                                <m:r>
                                  <a:rPr lang="it-IT" sz="2000" b="0" i="1" smtClean="0">
                                    <a:solidFill>
                                      <a:schemeClr val="bg1"/>
                                    </a:solidFill>
                                    <a:latin typeface="Cambria Math" panose="02040503050406030204" pitchFamily="18" charset="0"/>
                                    <a:ea typeface="Cambria Math" panose="02040503050406030204" pitchFamily="18" charset="0"/>
                                  </a:rPr>
                                  <m:t>𝑃</m:t>
                                </m:r>
                              </m:sub>
                              <m:sup>
                                <m:r>
                                  <a:rPr lang="it-IT" sz="2000" b="0" i="1" smtClean="0">
                                    <a:solidFill>
                                      <a:schemeClr val="bg1"/>
                                    </a:solidFill>
                                    <a:latin typeface="Cambria Math" panose="02040503050406030204" pitchFamily="18" charset="0"/>
                                    <a:ea typeface="Cambria Math" panose="02040503050406030204" pitchFamily="18" charset="0"/>
                                  </a:rPr>
                                  <m:t>&lt;</m:t>
                                </m:r>
                                <m:r>
                                  <a:rPr lang="it-IT" sz="2000" b="0" i="1" smtClean="0">
                                    <a:solidFill>
                                      <a:schemeClr val="bg1"/>
                                    </a:solidFill>
                                    <a:latin typeface="Cambria Math" panose="02040503050406030204" pitchFamily="18" charset="0"/>
                                    <a:ea typeface="Cambria Math" panose="02040503050406030204" pitchFamily="18" charset="0"/>
                                  </a:rPr>
                                  <m:t>𝑡</m:t>
                                </m:r>
                                <m:r>
                                  <a:rPr lang="it-IT" sz="2000" b="0" i="1" smtClean="0">
                                    <a:solidFill>
                                      <a:schemeClr val="bg1"/>
                                    </a:solidFill>
                                    <a:latin typeface="Cambria Math" panose="02040503050406030204" pitchFamily="18" charset="0"/>
                                    <a:ea typeface="Cambria Math" panose="02040503050406030204" pitchFamily="18" charset="0"/>
                                  </a:rPr>
                                  <m:t>&gt;</m:t>
                                </m:r>
                              </m:sup>
                            </m:sSubSup>
                            <m:r>
                              <a:rPr lang="it-IT" sz="2000" b="0" i="1" smtClean="0">
                                <a:solidFill>
                                  <a:schemeClr val="bg1"/>
                                </a:solidFill>
                                <a:latin typeface="Cambria Math" panose="02040503050406030204" pitchFamily="18" charset="0"/>
                                <a:ea typeface="Cambria Math" panose="02040503050406030204" pitchFamily="18" charset="0"/>
                              </a:rPr>
                              <m:t> .  </m:t>
                            </m:r>
                            <m:r>
                              <a:rPr lang="it-IT" sz="2000" b="0" i="1" smtClean="0">
                                <a:solidFill>
                                  <a:schemeClr val="bg1"/>
                                </a:solidFill>
                                <a:latin typeface="Cambria Math" panose="02040503050406030204" pitchFamily="18" charset="0"/>
                                <a:ea typeface="Cambria Math" panose="02040503050406030204" pitchFamily="18" charset="0"/>
                              </a:rPr>
                              <m:t>𝑃</m:t>
                            </m:r>
                          </m:den>
                        </m:f>
                      </m:e>
                    </m:d>
                  </m:oMath>
                </a14:m>
                <a:r>
                  <a:rPr lang="en-IT" sz="2000" dirty="0">
                    <a:solidFill>
                      <a:schemeClr val="bg1"/>
                    </a:solidFill>
                  </a:rPr>
                  <a:t>       t = {1, 2, …., </a:t>
                </a:r>
                <a14:m>
                  <m:oMath xmlns:m="http://schemas.openxmlformats.org/officeDocument/2006/math">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𝑁</m:t>
                        </m:r>
                      </m:e>
                      <m:sub>
                        <m:r>
                          <a:rPr lang="it-IT" sz="2000" b="0" i="1" smtClean="0">
                            <a:solidFill>
                              <a:schemeClr val="bg1"/>
                            </a:solidFill>
                            <a:latin typeface="Cambria Math" panose="02040503050406030204" pitchFamily="18" charset="0"/>
                          </a:rPr>
                          <m:t>𝑒𝑝</m:t>
                        </m:r>
                      </m:sub>
                    </m:sSub>
                  </m:oMath>
                </a14:m>
                <a:r>
                  <a:rPr lang="en-IT" sz="2000" dirty="0">
                    <a:solidFill>
                      <a:schemeClr val="bg1"/>
                    </a:solidFill>
                  </a:rPr>
                  <a:t>}</a:t>
                </a:r>
              </a:p>
              <a:p>
                <a:pPr algn="ctr"/>
                <a:endParaRPr lang="en-IT" sz="2000" dirty="0">
                  <a:solidFill>
                    <a:schemeClr val="bg1"/>
                  </a:solidFill>
                </a:endParaRPr>
              </a:p>
              <a:p>
                <a:pPr algn="ctr"/>
                <a14:m>
                  <m:oMathPara xmlns:m="http://schemas.openxmlformats.org/officeDocument/2006/math">
                    <m:oMathParaPr>
                      <m:jc m:val="center"/>
                    </m:oMathParaPr>
                    <m:oMath xmlns:m="http://schemas.openxmlformats.org/officeDocument/2006/math">
                      <m:sSub>
                        <m:sSubPr>
                          <m:ctrlPr>
                            <a:rPr lang="it-IT" sz="2000" b="0" i="1" smtClean="0">
                              <a:solidFill>
                                <a:schemeClr val="bg1"/>
                              </a:solidFill>
                              <a:latin typeface="Cambria Math" panose="02040503050406030204" pitchFamily="18" charset="0"/>
                              <a:ea typeface="Cambria Math" panose="02040503050406030204" pitchFamily="18" charset="0"/>
                            </a:rPr>
                          </m:ctrlPr>
                        </m:sSubPr>
                        <m:e>
                          <m:r>
                            <a:rPr lang="en-IT" sz="2000" i="1" smtClean="0">
                              <a:solidFill>
                                <a:schemeClr val="bg1"/>
                              </a:solidFill>
                              <a:latin typeface="Cambria Math" panose="02040503050406030204" pitchFamily="18" charset="0"/>
                              <a:ea typeface="Cambria Math" panose="02040503050406030204" pitchFamily="18" charset="0"/>
                            </a:rPr>
                            <m:t>𝜙</m:t>
                          </m:r>
                        </m:e>
                        <m:sub>
                          <m:r>
                            <a:rPr lang="it-IT" sz="2000" b="0" i="1" smtClean="0">
                              <a:solidFill>
                                <a:schemeClr val="bg1"/>
                              </a:solidFill>
                              <a:latin typeface="Cambria Math" panose="02040503050406030204" pitchFamily="18" charset="0"/>
                              <a:ea typeface="Cambria Math" panose="02040503050406030204" pitchFamily="18" charset="0"/>
                            </a:rPr>
                            <m:t>𝑃</m:t>
                          </m:r>
                        </m:sub>
                      </m:sSub>
                      <m:d>
                        <m:dPr>
                          <m:ctrlPr>
                            <a:rPr lang="it-IT" sz="2000" b="0" i="1" smtClean="0">
                              <a:solidFill>
                                <a:schemeClr val="bg1"/>
                              </a:solidFill>
                              <a:latin typeface="Cambria Math" panose="02040503050406030204" pitchFamily="18" charset="0"/>
                              <a:ea typeface="Cambria Math" panose="02040503050406030204" pitchFamily="18" charset="0"/>
                            </a:rPr>
                          </m:ctrlPr>
                        </m:dPr>
                        <m:e>
                          <m:r>
                            <a:rPr lang="it-IT" sz="2000" b="0" i="1" smtClean="0">
                              <a:solidFill>
                                <a:schemeClr val="bg1"/>
                              </a:solidFill>
                              <a:latin typeface="Cambria Math" panose="02040503050406030204" pitchFamily="18" charset="0"/>
                              <a:ea typeface="Cambria Math" panose="02040503050406030204" pitchFamily="18" charset="0"/>
                            </a:rPr>
                            <m:t>𝑇</m:t>
                          </m:r>
                        </m:e>
                      </m:d>
                      <m:r>
                        <a:rPr lang="it-IT" sz="2000" b="0" i="1" smtClean="0">
                          <a:solidFill>
                            <a:schemeClr val="bg1"/>
                          </a:solidFill>
                          <a:latin typeface="Cambria Math" panose="02040503050406030204" pitchFamily="18" charset="0"/>
                          <a:ea typeface="Cambria Math" panose="02040503050406030204" pitchFamily="18" charset="0"/>
                        </a:rPr>
                        <m:t>=</m:t>
                      </m:r>
                      <m:r>
                        <a:rPr lang="it-IT" sz="2000" b="0" i="1" smtClean="0">
                          <a:solidFill>
                            <a:schemeClr val="bg1"/>
                          </a:solidFill>
                          <a:latin typeface="Cambria Math" panose="02040503050406030204" pitchFamily="18" charset="0"/>
                          <a:ea typeface="Cambria Math" panose="02040503050406030204" pitchFamily="18" charset="0"/>
                        </a:rPr>
                        <m:t>𝑚𝑜𝑑</m:t>
                      </m:r>
                      <m:r>
                        <a:rPr lang="it-IT" sz="2000" b="0" i="1" smtClean="0">
                          <a:solidFill>
                            <a:schemeClr val="bg1"/>
                          </a:solidFill>
                          <a:latin typeface="Cambria Math" panose="02040503050406030204" pitchFamily="18" charset="0"/>
                          <a:ea typeface="Cambria Math" panose="02040503050406030204" pitchFamily="18" charset="0"/>
                        </a:rPr>
                        <m:t>[(</m:t>
                      </m:r>
                      <m:r>
                        <a:rPr lang="it-IT" sz="2000" b="0" i="1" smtClean="0">
                          <a:solidFill>
                            <a:schemeClr val="bg1"/>
                          </a:solidFill>
                          <a:latin typeface="Cambria Math" panose="02040503050406030204" pitchFamily="18" charset="0"/>
                          <a:ea typeface="Cambria Math" panose="02040503050406030204" pitchFamily="18" charset="0"/>
                        </a:rPr>
                        <m:t>𝑇</m:t>
                      </m:r>
                      <m:r>
                        <a:rPr lang="it-IT" sz="2000" b="0" i="1" smtClean="0">
                          <a:solidFill>
                            <a:schemeClr val="bg1"/>
                          </a:solidFill>
                          <a:latin typeface="Cambria Math" panose="02040503050406030204" pitchFamily="18" charset="0"/>
                          <a:ea typeface="Cambria Math" panose="02040503050406030204" pitchFamily="18" charset="0"/>
                        </a:rPr>
                        <m:t>+</m:t>
                      </m:r>
                      <m:r>
                        <a:rPr lang="it-IT" sz="2000" b="0" i="1" smtClean="0">
                          <a:solidFill>
                            <a:schemeClr val="bg1"/>
                          </a:solidFill>
                          <a:latin typeface="Cambria Math" panose="02040503050406030204" pitchFamily="18" charset="0"/>
                          <a:ea typeface="Cambria Math" panose="02040503050406030204" pitchFamily="18" charset="0"/>
                        </a:rPr>
                        <m:t>𝑃</m:t>
                      </m:r>
                      <m:r>
                        <a:rPr lang="it-IT" sz="2000" b="0" i="1" smtClean="0">
                          <a:solidFill>
                            <a:schemeClr val="bg1"/>
                          </a:solidFill>
                          <a:latin typeface="Cambria Math" panose="02040503050406030204" pitchFamily="18" charset="0"/>
                          <a:ea typeface="Cambria Math" panose="02040503050406030204" pitchFamily="18" charset="0"/>
                        </a:rPr>
                        <m:t> .</m:t>
                      </m:r>
                      <m:f>
                        <m:fPr>
                          <m:ctrlPr>
                            <a:rPr lang="it-IT" sz="2000" b="0" i="1" smtClean="0">
                              <a:solidFill>
                                <a:schemeClr val="bg1"/>
                              </a:solidFill>
                              <a:latin typeface="Cambria Math" panose="02040503050406030204" pitchFamily="18" charset="0"/>
                              <a:ea typeface="Cambria Math" panose="02040503050406030204" pitchFamily="18" charset="0"/>
                            </a:rPr>
                          </m:ctrlPr>
                        </m:fPr>
                        <m:num>
                          <m:sSub>
                            <m:sSubPr>
                              <m:ctrlPr>
                                <a:rPr lang="it-IT" sz="2000" b="0" i="1" smtClean="0">
                                  <a:solidFill>
                                    <a:schemeClr val="bg1"/>
                                  </a:solidFill>
                                  <a:latin typeface="Cambria Math" panose="02040503050406030204" pitchFamily="18" charset="0"/>
                                  <a:ea typeface="Cambria Math" panose="02040503050406030204" pitchFamily="18" charset="0"/>
                                </a:rPr>
                              </m:ctrlPr>
                            </m:sSubPr>
                            <m:e>
                              <m:r>
                                <a:rPr lang="it-IT" sz="2000" b="0" i="1" smtClean="0">
                                  <a:solidFill>
                                    <a:schemeClr val="bg1"/>
                                  </a:solidFill>
                                  <a:latin typeface="Cambria Math" panose="02040503050406030204" pitchFamily="18" charset="0"/>
                                  <a:ea typeface="Cambria Math" panose="02040503050406030204" pitchFamily="18" charset="0"/>
                                </a:rPr>
                                <m:t>𝜙</m:t>
                              </m:r>
                            </m:e>
                            <m:sub>
                              <m:r>
                                <a:rPr lang="it-IT" sz="2000" b="0" i="1" smtClean="0">
                                  <a:solidFill>
                                    <a:schemeClr val="bg1"/>
                                  </a:solidFill>
                                  <a:latin typeface="Cambria Math" panose="02040503050406030204" pitchFamily="18" charset="0"/>
                                  <a:ea typeface="Cambria Math" panose="02040503050406030204" pitchFamily="18" charset="0"/>
                                </a:rPr>
                                <m:t>1</m:t>
                              </m:r>
                            </m:sub>
                          </m:sSub>
                        </m:num>
                        <m:den>
                          <m:r>
                            <a:rPr lang="it-IT" sz="2000" b="0" i="1" smtClean="0">
                              <a:solidFill>
                                <a:schemeClr val="bg1"/>
                              </a:solidFill>
                              <a:latin typeface="Cambria Math" panose="02040503050406030204" pitchFamily="18" charset="0"/>
                              <a:ea typeface="Cambria Math" panose="02040503050406030204" pitchFamily="18" charset="0"/>
                            </a:rPr>
                            <m:t>2</m:t>
                          </m:r>
                          <m:r>
                            <a:rPr lang="it-IT" sz="2000" b="0" i="1" smtClean="0">
                              <a:solidFill>
                                <a:schemeClr val="bg1"/>
                              </a:solidFill>
                              <a:latin typeface="Cambria Math" panose="02040503050406030204" pitchFamily="18" charset="0"/>
                              <a:ea typeface="Cambria Math" panose="02040503050406030204" pitchFamily="18" charset="0"/>
                            </a:rPr>
                            <m:t>𝜋</m:t>
                          </m:r>
                          <m:r>
                            <a:rPr lang="it-IT" sz="2000" b="0" i="1" smtClean="0">
                              <a:solidFill>
                                <a:schemeClr val="bg1"/>
                              </a:solidFill>
                              <a:latin typeface="Cambria Math" panose="02040503050406030204" pitchFamily="18" charset="0"/>
                              <a:ea typeface="Cambria Math" panose="02040503050406030204" pitchFamily="18" charset="0"/>
                            </a:rPr>
                            <m:t>/</m:t>
                          </m:r>
                          <m:r>
                            <a:rPr lang="it-IT" sz="2000" b="0" i="1" smtClean="0">
                              <a:solidFill>
                                <a:schemeClr val="bg1"/>
                              </a:solidFill>
                              <a:latin typeface="Cambria Math" panose="02040503050406030204" pitchFamily="18" charset="0"/>
                              <a:ea typeface="Cambria Math" panose="02040503050406030204" pitchFamily="18" charset="0"/>
                            </a:rPr>
                            <m:t>𝑃</m:t>
                          </m:r>
                        </m:den>
                      </m:f>
                      <m:r>
                        <a:rPr lang="it-IT" sz="2000" b="0" i="1" smtClean="0">
                          <a:solidFill>
                            <a:schemeClr val="bg1"/>
                          </a:solidFill>
                          <a:latin typeface="Cambria Math" panose="02040503050406030204" pitchFamily="18" charset="0"/>
                          <a:ea typeface="Cambria Math" panose="02040503050406030204" pitchFamily="18" charset="0"/>
                        </a:rPr>
                        <m:t>)]</m:t>
                      </m:r>
                    </m:oMath>
                  </m:oMathPara>
                </a14:m>
                <a:endParaRPr lang="en-IT" sz="2000" dirty="0">
                  <a:solidFill>
                    <a:schemeClr val="bg1"/>
                  </a:solidFill>
                </a:endParaRPr>
              </a:p>
            </p:txBody>
          </p:sp>
        </mc:Choice>
        <mc:Fallback>
          <p:sp>
            <p:nvSpPr>
              <p:cNvPr id="11" name="TextBox 10">
                <a:extLst>
                  <a:ext uri="{FF2B5EF4-FFF2-40B4-BE49-F238E27FC236}">
                    <a16:creationId xmlns:a16="http://schemas.microsoft.com/office/drawing/2014/main" id="{4AE591BD-B46E-5BB3-A2CA-E54E176E9D8B}"/>
                  </a:ext>
                </a:extLst>
              </p:cNvPr>
              <p:cNvSpPr txBox="1">
                <a:spLocks noRot="1" noChangeAspect="1" noMove="1" noResize="1" noEditPoints="1" noAdjustHandles="1" noChangeArrowheads="1" noChangeShapeType="1" noTextEdit="1"/>
              </p:cNvSpPr>
              <p:nvPr/>
            </p:nvSpPr>
            <p:spPr>
              <a:xfrm>
                <a:off x="56003" y="1528763"/>
                <a:ext cx="12079994" cy="1521891"/>
              </a:xfrm>
              <a:prstGeom prst="rect">
                <a:avLst/>
              </a:prstGeom>
              <a:blipFill>
                <a:blip r:embed="rId7"/>
                <a:stretch>
                  <a:fillRect b="-3306"/>
                </a:stretch>
              </a:blipFill>
            </p:spPr>
            <p:txBody>
              <a:bodyPr/>
              <a:lstStyle/>
              <a:p>
                <a:r>
                  <a:rPr lang="en-IT">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D990A57-6DFA-4BC0-DD1C-D08CA707E9F3}"/>
                  </a:ext>
                </a:extLst>
              </p:cNvPr>
              <p:cNvSpPr txBox="1"/>
              <p:nvPr/>
            </p:nvSpPr>
            <p:spPr>
              <a:xfrm>
                <a:off x="457200" y="3643745"/>
                <a:ext cx="11097491" cy="2865272"/>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accent6">
                        <a:lumMod val="60000"/>
                        <a:lumOff val="40000"/>
                      </a:schemeClr>
                    </a:solidFill>
                  </a:rPr>
                  <a:t>Here </a:t>
                </a:r>
                <a14:m>
                  <m:oMath xmlns:m="http://schemas.openxmlformats.org/officeDocument/2006/math">
                    <m:sSup>
                      <m:sSupPr>
                        <m:ctrlPr>
                          <a:rPr lang="it-IT" b="0" i="1" smtClean="0">
                            <a:solidFill>
                              <a:schemeClr val="accent6">
                                <a:lumMod val="60000"/>
                                <a:lumOff val="40000"/>
                              </a:schemeClr>
                            </a:solidFill>
                            <a:latin typeface="Cambria Math" panose="02040503050406030204" pitchFamily="18" charset="0"/>
                          </a:rPr>
                        </m:ctrlPr>
                      </m:sSupPr>
                      <m:e>
                        <m:r>
                          <a:rPr lang="it-IT" b="0" i="1" smtClean="0">
                            <a:solidFill>
                              <a:schemeClr val="accent6">
                                <a:lumMod val="60000"/>
                                <a:lumOff val="40000"/>
                              </a:schemeClr>
                            </a:solidFill>
                            <a:latin typeface="Cambria Math" panose="02040503050406030204" pitchFamily="18" charset="0"/>
                          </a:rPr>
                          <m:t>𝑀</m:t>
                        </m:r>
                      </m:e>
                      <m:sup>
                        <m:r>
                          <a:rPr lang="it-IT" b="0" i="1" smtClean="0">
                            <a:solidFill>
                              <a:schemeClr val="accent6">
                                <a:lumMod val="60000"/>
                                <a:lumOff val="40000"/>
                              </a:schemeClr>
                            </a:solidFill>
                            <a:latin typeface="Cambria Math" panose="02040503050406030204" pitchFamily="18" charset="0"/>
                          </a:rPr>
                          <m:t>&lt;</m:t>
                        </m:r>
                        <m:r>
                          <a:rPr lang="it-IT" b="0" i="1" smtClean="0">
                            <a:solidFill>
                              <a:schemeClr val="accent6">
                                <a:lumMod val="60000"/>
                                <a:lumOff val="40000"/>
                              </a:schemeClr>
                            </a:solidFill>
                            <a:latin typeface="Cambria Math" panose="02040503050406030204" pitchFamily="18" charset="0"/>
                          </a:rPr>
                          <m:t>𝑡</m:t>
                        </m:r>
                        <m:r>
                          <a:rPr lang="it-IT" b="0" i="1" smtClean="0">
                            <a:solidFill>
                              <a:schemeClr val="accent6">
                                <a:lumMod val="60000"/>
                                <a:lumOff val="40000"/>
                              </a:schemeClr>
                            </a:solidFill>
                            <a:latin typeface="Cambria Math" panose="02040503050406030204" pitchFamily="18" charset="0"/>
                          </a:rPr>
                          <m:t>&gt;</m:t>
                        </m:r>
                      </m:sup>
                    </m:sSup>
                  </m:oMath>
                </a14:m>
                <a:r>
                  <a:rPr lang="en-GB" dirty="0">
                    <a:solidFill>
                      <a:schemeClr val="accent6">
                        <a:lumMod val="60000"/>
                        <a:lumOff val="40000"/>
                      </a:schemeClr>
                    </a:solidFill>
                  </a:rPr>
                  <a:t>and </a:t>
                </a:r>
                <a14:m>
                  <m:oMath xmlns:m="http://schemas.openxmlformats.org/officeDocument/2006/math">
                    <m:sSubSup>
                      <m:sSubSupPr>
                        <m:ctrlPr>
                          <a:rPr lang="it-IT" b="0" i="1" smtClean="0">
                            <a:solidFill>
                              <a:schemeClr val="accent6">
                                <a:lumMod val="60000"/>
                                <a:lumOff val="40000"/>
                              </a:schemeClr>
                            </a:solidFill>
                            <a:latin typeface="Cambria Math" panose="02040503050406030204" pitchFamily="18" charset="0"/>
                            <a:ea typeface="Cambria Math" panose="02040503050406030204" pitchFamily="18" charset="0"/>
                          </a:rPr>
                        </m:ctrlPr>
                      </m:sSubSupPr>
                      <m:e>
                        <m:r>
                          <a:rPr lang="en-GB" i="1" smtClean="0">
                            <a:solidFill>
                              <a:schemeClr val="accent6">
                                <a:lumMod val="60000"/>
                                <a:lumOff val="40000"/>
                              </a:schemeClr>
                            </a:solidFill>
                            <a:latin typeface="Cambria Math" panose="02040503050406030204" pitchFamily="18" charset="0"/>
                            <a:ea typeface="Cambria Math" panose="02040503050406030204" pitchFamily="18" charset="0"/>
                          </a:rPr>
                          <m:t>𝜙</m:t>
                        </m:r>
                      </m:e>
                      <m:sub>
                        <m:r>
                          <a:rPr lang="it-IT" b="0" i="1" smtClean="0">
                            <a:solidFill>
                              <a:schemeClr val="accent6">
                                <a:lumMod val="60000"/>
                                <a:lumOff val="40000"/>
                              </a:schemeClr>
                            </a:solidFill>
                            <a:latin typeface="Cambria Math" panose="02040503050406030204" pitchFamily="18" charset="0"/>
                            <a:ea typeface="Cambria Math" panose="02040503050406030204" pitchFamily="18" charset="0"/>
                          </a:rPr>
                          <m:t>𝑃</m:t>
                        </m:r>
                      </m:sub>
                      <m:sup>
                        <m:r>
                          <a:rPr lang="it-IT" b="0" i="1" smtClean="0">
                            <a:solidFill>
                              <a:schemeClr val="accent6">
                                <a:lumMod val="60000"/>
                                <a:lumOff val="40000"/>
                              </a:schemeClr>
                            </a:solidFill>
                            <a:latin typeface="Cambria Math" panose="02040503050406030204" pitchFamily="18" charset="0"/>
                            <a:ea typeface="Cambria Math" panose="02040503050406030204" pitchFamily="18" charset="0"/>
                          </a:rPr>
                          <m:t>&lt;</m:t>
                        </m:r>
                        <m:r>
                          <a:rPr lang="it-IT" b="0" i="1" smtClean="0">
                            <a:solidFill>
                              <a:schemeClr val="accent6">
                                <a:lumMod val="60000"/>
                                <a:lumOff val="40000"/>
                              </a:schemeClr>
                            </a:solidFill>
                            <a:latin typeface="Cambria Math" panose="02040503050406030204" pitchFamily="18" charset="0"/>
                            <a:ea typeface="Cambria Math" panose="02040503050406030204" pitchFamily="18" charset="0"/>
                          </a:rPr>
                          <m:t>𝑡</m:t>
                        </m:r>
                        <m:r>
                          <a:rPr lang="it-IT" b="0" i="1" smtClean="0">
                            <a:solidFill>
                              <a:schemeClr val="accent6">
                                <a:lumMod val="60000"/>
                                <a:lumOff val="40000"/>
                              </a:schemeClr>
                            </a:solidFill>
                            <a:latin typeface="Cambria Math" panose="02040503050406030204" pitchFamily="18" charset="0"/>
                            <a:ea typeface="Cambria Math" panose="02040503050406030204" pitchFamily="18" charset="0"/>
                          </a:rPr>
                          <m:t>&gt;</m:t>
                        </m:r>
                      </m:sup>
                    </m:sSubSup>
                  </m:oMath>
                </a14:m>
                <a:r>
                  <a:rPr lang="en-GB" dirty="0">
                    <a:solidFill>
                      <a:schemeClr val="accent6">
                        <a:lumMod val="60000"/>
                        <a:lumOff val="40000"/>
                      </a:schemeClr>
                    </a:solidFill>
                  </a:rPr>
                  <a:t> are the magnitudes and corresponding pulsation phases of the light curve, respectively.</a:t>
                </a:r>
              </a:p>
              <a:p>
                <a:pPr marL="285750" indent="-285750">
                  <a:buFont typeface="Arial" panose="020B0604020202020204" pitchFamily="34" charset="0"/>
                  <a:buChar char="•"/>
                </a:pPr>
                <a:endParaRPr lang="en-GB" dirty="0">
                  <a:solidFill>
                    <a:schemeClr val="accent6">
                      <a:lumMod val="60000"/>
                      <a:lumOff val="40000"/>
                    </a:schemeClr>
                  </a:solidFill>
                </a:endParaRPr>
              </a:p>
              <a:p>
                <a:pPr marL="285750" indent="-285750">
                  <a:buFont typeface="Arial" panose="020B0604020202020204" pitchFamily="34" charset="0"/>
                  <a:buChar char="•"/>
                </a:pPr>
                <a:endParaRPr lang="en-GB" dirty="0">
                  <a:solidFill>
                    <a:schemeClr val="accent6">
                      <a:lumMod val="60000"/>
                      <a:lumOff val="40000"/>
                    </a:schemeClr>
                  </a:solidFill>
                </a:endParaRPr>
              </a:p>
              <a:p>
                <a:pPr marL="285750" indent="-285750">
                  <a:buFont typeface="Arial" panose="020B0604020202020204" pitchFamily="34" charset="0"/>
                  <a:buChar char="•"/>
                </a:pPr>
                <a:r>
                  <a:rPr lang="en-GB" dirty="0">
                    <a:solidFill>
                      <a:schemeClr val="accent6">
                        <a:lumMod val="60000"/>
                        <a:lumOff val="40000"/>
                      </a:schemeClr>
                    </a:solidFill>
                  </a:rPr>
                  <a:t>&lt; m &gt; is the mean magnitude, </a:t>
                </a:r>
                <a14:m>
                  <m:oMath xmlns:m="http://schemas.openxmlformats.org/officeDocument/2006/math">
                    <m:sSub>
                      <m:sSubPr>
                        <m:ctrlPr>
                          <a:rPr lang="it-IT" b="0" i="1" smtClean="0">
                            <a:solidFill>
                              <a:schemeClr val="accent6">
                                <a:lumMod val="60000"/>
                                <a:lumOff val="40000"/>
                              </a:schemeClr>
                            </a:solidFill>
                            <a:latin typeface="Cambria Math" panose="02040503050406030204" pitchFamily="18" charset="0"/>
                            <a:ea typeface="Cambria Math" panose="02040503050406030204" pitchFamily="18" charset="0"/>
                          </a:rPr>
                        </m:ctrlPr>
                      </m:sSubPr>
                      <m:e>
                        <m:r>
                          <a:rPr lang="en-GB" i="1" smtClean="0">
                            <a:solidFill>
                              <a:schemeClr val="accent6">
                                <a:lumMod val="60000"/>
                                <a:lumOff val="40000"/>
                              </a:schemeClr>
                            </a:solidFill>
                            <a:latin typeface="Cambria Math" panose="02040503050406030204" pitchFamily="18" charset="0"/>
                            <a:ea typeface="Cambria Math" panose="02040503050406030204" pitchFamily="18" charset="0"/>
                          </a:rPr>
                          <m:t>𝜙</m:t>
                        </m:r>
                      </m:e>
                      <m:sub>
                        <m:r>
                          <a:rPr lang="it-IT" b="0" i="1" smtClean="0">
                            <a:solidFill>
                              <a:schemeClr val="accent6">
                                <a:lumMod val="60000"/>
                                <a:lumOff val="40000"/>
                              </a:schemeClr>
                            </a:solidFill>
                            <a:latin typeface="Cambria Math" panose="02040503050406030204" pitchFamily="18" charset="0"/>
                            <a:ea typeface="Cambria Math" panose="02040503050406030204" pitchFamily="18" charset="0"/>
                          </a:rPr>
                          <m:t>1</m:t>
                        </m:r>
                      </m:sub>
                    </m:sSub>
                  </m:oMath>
                </a14:m>
                <a:r>
                  <a:rPr lang="el-GR" dirty="0">
                    <a:solidFill>
                      <a:schemeClr val="accent6">
                        <a:lumMod val="60000"/>
                        <a:lumOff val="40000"/>
                      </a:schemeClr>
                    </a:solidFill>
                  </a:rPr>
                  <a:t> </a:t>
                </a:r>
                <a:r>
                  <a:rPr lang="en-GB" dirty="0">
                    <a:solidFill>
                      <a:schemeClr val="accent6">
                        <a:lumMod val="60000"/>
                        <a:lumOff val="40000"/>
                      </a:schemeClr>
                    </a:solidFill>
                  </a:rPr>
                  <a:t>is the phase of the first Fourier term.</a:t>
                </a:r>
              </a:p>
              <a:p>
                <a:pPr marL="285750" indent="-285750">
                  <a:buFont typeface="Arial" panose="020B0604020202020204" pitchFamily="34" charset="0"/>
                  <a:buChar char="•"/>
                </a:pPr>
                <a:endParaRPr lang="en-GB" dirty="0">
                  <a:solidFill>
                    <a:schemeClr val="accent6">
                      <a:lumMod val="60000"/>
                      <a:lumOff val="40000"/>
                    </a:schemeClr>
                  </a:solidFill>
                </a:endParaRPr>
              </a:p>
              <a:p>
                <a:pPr marL="285750" indent="-285750">
                  <a:buFont typeface="Arial" panose="020B0604020202020204" pitchFamily="34" charset="0"/>
                  <a:buChar char="•"/>
                </a:pPr>
                <a:endParaRPr lang="en-GB" dirty="0">
                  <a:solidFill>
                    <a:schemeClr val="accent6">
                      <a:lumMod val="60000"/>
                      <a:lumOff val="40000"/>
                    </a:schemeClr>
                  </a:solidFill>
                </a:endParaRPr>
              </a:p>
              <a:p>
                <a:pPr marL="285750" indent="-285750">
                  <a:buFont typeface="Arial" panose="020B0604020202020204" pitchFamily="34" charset="0"/>
                  <a:buChar char="•"/>
                </a:pPr>
                <a:r>
                  <a:rPr lang="en-GB" dirty="0">
                    <a:solidFill>
                      <a:schemeClr val="accent6">
                        <a:lumMod val="60000"/>
                        <a:lumOff val="40000"/>
                      </a:schemeClr>
                    </a:solidFill>
                  </a:rPr>
                  <a:t>T is the observation time, and Nep is the number of observational epochs</a:t>
                </a:r>
              </a:p>
              <a:p>
                <a:pPr marL="285750" indent="-285750">
                  <a:buFont typeface="Arial" panose="020B0604020202020204" pitchFamily="34" charset="0"/>
                  <a:buChar char="•"/>
                </a:pPr>
                <a:endParaRPr lang="en-GB" dirty="0">
                  <a:solidFill>
                    <a:schemeClr val="accent6">
                      <a:lumMod val="60000"/>
                      <a:lumOff val="40000"/>
                    </a:schemeClr>
                  </a:solidFill>
                </a:endParaRPr>
              </a:p>
              <a:p>
                <a:pPr marL="285750" indent="-285750">
                  <a:buFont typeface="Arial" panose="020B0604020202020204" pitchFamily="34" charset="0"/>
                  <a:buChar char="•"/>
                </a:pPr>
                <a:endParaRPr lang="en-GB" dirty="0">
                  <a:solidFill>
                    <a:schemeClr val="accent6">
                      <a:lumMod val="60000"/>
                      <a:lumOff val="40000"/>
                    </a:schemeClr>
                  </a:solidFill>
                </a:endParaRPr>
              </a:p>
              <a:p>
                <a:endParaRPr lang="en-IT" dirty="0">
                  <a:solidFill>
                    <a:schemeClr val="accent6">
                      <a:lumMod val="60000"/>
                      <a:lumOff val="40000"/>
                    </a:schemeClr>
                  </a:solidFill>
                </a:endParaRPr>
              </a:p>
            </p:txBody>
          </p:sp>
        </mc:Choice>
        <mc:Fallback>
          <p:sp>
            <p:nvSpPr>
              <p:cNvPr id="13" name="TextBox 12">
                <a:extLst>
                  <a:ext uri="{FF2B5EF4-FFF2-40B4-BE49-F238E27FC236}">
                    <a16:creationId xmlns:a16="http://schemas.microsoft.com/office/drawing/2014/main" id="{FD990A57-6DFA-4BC0-DD1C-D08CA707E9F3}"/>
                  </a:ext>
                </a:extLst>
              </p:cNvPr>
              <p:cNvSpPr txBox="1">
                <a:spLocks noRot="1" noChangeAspect="1" noMove="1" noResize="1" noEditPoints="1" noAdjustHandles="1" noChangeArrowheads="1" noChangeShapeType="1" noTextEdit="1"/>
              </p:cNvSpPr>
              <p:nvPr/>
            </p:nvSpPr>
            <p:spPr>
              <a:xfrm>
                <a:off x="457200" y="3643745"/>
                <a:ext cx="11097491" cy="2865272"/>
              </a:xfrm>
              <a:prstGeom prst="rect">
                <a:avLst/>
              </a:prstGeom>
              <a:blipFill>
                <a:blip r:embed="rId8"/>
                <a:stretch>
                  <a:fillRect l="-343" t="-1327"/>
                </a:stretch>
              </a:blipFill>
            </p:spPr>
            <p:txBody>
              <a:bodyPr/>
              <a:lstStyle/>
              <a:p>
                <a:r>
                  <a:rPr lang="en-IT">
                    <a:noFill/>
                  </a:rPr>
                  <a:t> </a:t>
                </a:r>
              </a:p>
            </p:txBody>
          </p:sp>
        </mc:Fallback>
      </mc:AlternateContent>
    </p:spTree>
    <p:extLst>
      <p:ext uri="{BB962C8B-B14F-4D97-AF65-F5344CB8AC3E}">
        <p14:creationId xmlns:p14="http://schemas.microsoft.com/office/powerpoint/2010/main" val="302221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6" name="TextBox 5">
            <a:extLst>
              <a:ext uri="{FF2B5EF4-FFF2-40B4-BE49-F238E27FC236}">
                <a16:creationId xmlns:a16="http://schemas.microsoft.com/office/drawing/2014/main" id="{0C94C46D-BF8A-7A45-EC15-FD112AB44FCF}"/>
              </a:ext>
            </a:extLst>
          </p:cNvPr>
          <p:cNvSpPr txBox="1"/>
          <p:nvPr/>
        </p:nvSpPr>
        <p:spPr>
          <a:xfrm>
            <a:off x="7843838" y="1528763"/>
            <a:ext cx="184731" cy="369332"/>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6E0AC797-00C2-9D32-E58B-85A272AD75E8}"/>
              </a:ext>
            </a:extLst>
          </p:cNvPr>
          <p:cNvSpPr txBox="1"/>
          <p:nvPr/>
        </p:nvSpPr>
        <p:spPr>
          <a:xfrm>
            <a:off x="429491" y="1624302"/>
            <a:ext cx="10643751" cy="646331"/>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We trained our model using </a:t>
            </a:r>
            <a:r>
              <a:rPr lang="en-GB" dirty="0">
                <a:solidFill>
                  <a:schemeClr val="accent4">
                    <a:lumMod val="60000"/>
                    <a:lumOff val="40000"/>
                  </a:schemeClr>
                </a:solidFill>
                <a:latin typeface="Arial" panose="020B0604020202020204" pitchFamily="34" charset="0"/>
                <a:cs typeface="Arial" panose="020B0604020202020204" pitchFamily="34" charset="0"/>
              </a:rPr>
              <a:t>G band light </a:t>
            </a:r>
            <a:r>
              <a:rPr lang="en-GB" dirty="0">
                <a:solidFill>
                  <a:schemeClr val="bg1"/>
                </a:solidFill>
                <a:latin typeface="Arial" panose="020B0604020202020204" pitchFamily="34" charset="0"/>
                <a:cs typeface="Arial" panose="020B0604020202020204" pitchFamily="34" charset="0"/>
              </a:rPr>
              <a:t>curves from the </a:t>
            </a:r>
            <a:r>
              <a:rPr lang="en-GB" dirty="0">
                <a:solidFill>
                  <a:schemeClr val="accent4">
                    <a:lumMod val="60000"/>
                    <a:lumOff val="40000"/>
                  </a:schemeClr>
                </a:solidFill>
                <a:latin typeface="Arial" panose="020B0604020202020204" pitchFamily="34" charset="0"/>
                <a:cs typeface="Arial" panose="020B0604020202020204" pitchFamily="34" charset="0"/>
              </a:rPr>
              <a:t>’A’ dataset</a:t>
            </a:r>
            <a:r>
              <a:rPr lang="en-GB" dirty="0">
                <a:solidFill>
                  <a:schemeClr val="bg1"/>
                </a:solidFill>
                <a:latin typeface="Arial" panose="020B0604020202020204" pitchFamily="34" charset="0"/>
                <a:cs typeface="Arial" panose="020B0604020202020204" pitchFamily="34" charset="0"/>
              </a:rPr>
              <a:t>, paired with their corresponding metallicities calculated using the D21 formula as the response variable.</a:t>
            </a:r>
            <a:endParaRPr lang="en-IT"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5A5C0C6-C7A3-3075-974B-29B3765B3D3A}"/>
              </a:ext>
            </a:extLst>
          </p:cNvPr>
          <p:cNvSpPr txBox="1"/>
          <p:nvPr/>
        </p:nvSpPr>
        <p:spPr>
          <a:xfrm>
            <a:off x="540327" y="441857"/>
            <a:ext cx="6497782" cy="584775"/>
          </a:xfrm>
          <a:prstGeom prst="rect">
            <a:avLst/>
          </a:prstGeom>
          <a:noFill/>
        </p:spPr>
        <p:txBody>
          <a:bodyPr wrap="square" rtlCol="0">
            <a:spAutoFit/>
          </a:bodyPr>
          <a:lstStyle/>
          <a:p>
            <a:r>
              <a:rPr lang="en-IT" sz="3200" dirty="0">
                <a:solidFill>
                  <a:schemeClr val="accent4">
                    <a:lumMod val="60000"/>
                    <a:lumOff val="40000"/>
                  </a:schemeClr>
                </a:solidFill>
                <a:latin typeface="Dreaming Outloud Pro" panose="03050502040302030504" pitchFamily="66" charset="77"/>
                <a:cs typeface="Dreaming Outloud Pro" panose="03050502040302030504" pitchFamily="66" charset="77"/>
              </a:rPr>
              <a:t>Training the LSTM model:</a:t>
            </a:r>
          </a:p>
        </p:txBody>
      </p:sp>
      <p:pic>
        <p:nvPicPr>
          <p:cNvPr id="11" name="Picture 10" descr="A graph of a graph of a graph&#10;&#10;Description automatically generated with medium confidence">
            <a:extLst>
              <a:ext uri="{FF2B5EF4-FFF2-40B4-BE49-F238E27FC236}">
                <a16:creationId xmlns:a16="http://schemas.microsoft.com/office/drawing/2014/main" id="{657CFE27-CAF1-917B-8A5E-D076F384A341}"/>
              </a:ext>
            </a:extLst>
          </p:cNvPr>
          <p:cNvPicPr>
            <a:picLocks noChangeAspect="1"/>
          </p:cNvPicPr>
          <p:nvPr/>
        </p:nvPicPr>
        <p:blipFill>
          <a:blip r:embed="rId7"/>
          <a:stretch>
            <a:fillRect/>
          </a:stretch>
        </p:blipFill>
        <p:spPr>
          <a:xfrm>
            <a:off x="429491" y="2277560"/>
            <a:ext cx="7772400" cy="3875753"/>
          </a:xfrm>
          <a:prstGeom prst="rect">
            <a:avLst/>
          </a:prstGeom>
        </p:spPr>
      </p:pic>
      <p:sp>
        <p:nvSpPr>
          <p:cNvPr id="12" name="Rectangle 11">
            <a:extLst>
              <a:ext uri="{FF2B5EF4-FFF2-40B4-BE49-F238E27FC236}">
                <a16:creationId xmlns:a16="http://schemas.microsoft.com/office/drawing/2014/main" id="{881FCF63-A1D2-1C7D-B9F9-8B6AB52980FB}"/>
              </a:ext>
            </a:extLst>
          </p:cNvPr>
          <p:cNvSpPr/>
          <p:nvPr/>
        </p:nvSpPr>
        <p:spPr>
          <a:xfrm>
            <a:off x="1773381" y="5832764"/>
            <a:ext cx="1052945" cy="3205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3971687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6" name="TextBox 5">
            <a:extLst>
              <a:ext uri="{FF2B5EF4-FFF2-40B4-BE49-F238E27FC236}">
                <a16:creationId xmlns:a16="http://schemas.microsoft.com/office/drawing/2014/main" id="{0C94C46D-BF8A-7A45-EC15-FD112AB44FCF}"/>
              </a:ext>
            </a:extLst>
          </p:cNvPr>
          <p:cNvSpPr txBox="1"/>
          <p:nvPr/>
        </p:nvSpPr>
        <p:spPr>
          <a:xfrm>
            <a:off x="7843838" y="1528763"/>
            <a:ext cx="184731" cy="369332"/>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6E0AC797-00C2-9D32-E58B-85A272AD75E8}"/>
              </a:ext>
            </a:extLst>
          </p:cNvPr>
          <p:cNvSpPr txBox="1"/>
          <p:nvPr/>
        </p:nvSpPr>
        <p:spPr>
          <a:xfrm>
            <a:off x="540327" y="1208246"/>
            <a:ext cx="11346873" cy="1015663"/>
          </a:xfrm>
          <a:prstGeom prst="rect">
            <a:avLst/>
          </a:prstGeom>
          <a:noFill/>
        </p:spPr>
        <p:txBody>
          <a:bodyPr wrap="square" rtlCol="0">
            <a:spAutoFit/>
          </a:bodyPr>
          <a:lstStyle/>
          <a:p>
            <a:r>
              <a:rPr lang="en-GB" sz="2000" dirty="0">
                <a:solidFill>
                  <a:schemeClr val="bg1"/>
                </a:solidFill>
                <a:latin typeface="Arial" panose="020B0604020202020204" pitchFamily="34" charset="0"/>
                <a:cs typeface="Arial" panose="020B0604020202020204" pitchFamily="34" charset="0"/>
              </a:rPr>
              <a:t>We used </a:t>
            </a:r>
            <a:r>
              <a:rPr lang="en-GB" sz="2000" dirty="0">
                <a:solidFill>
                  <a:srgbClr val="FF0000"/>
                </a:solidFill>
                <a:latin typeface="Arial" panose="020B0604020202020204" pitchFamily="34" charset="0"/>
                <a:cs typeface="Arial" panose="020B0604020202020204" pitchFamily="34" charset="0"/>
              </a:rPr>
              <a:t>the pre-trained model </a:t>
            </a:r>
            <a:r>
              <a:rPr lang="en-GB" sz="2000" dirty="0">
                <a:solidFill>
                  <a:schemeClr val="bg1"/>
                </a:solidFill>
                <a:latin typeface="Arial" panose="020B0604020202020204" pitchFamily="34" charset="0"/>
                <a:cs typeface="Arial" panose="020B0604020202020204" pitchFamily="34" charset="0"/>
              </a:rPr>
              <a:t>to </a:t>
            </a:r>
            <a:r>
              <a:rPr lang="en-GB" sz="2000" dirty="0">
                <a:solidFill>
                  <a:schemeClr val="accent2">
                    <a:lumMod val="60000"/>
                    <a:lumOff val="40000"/>
                  </a:schemeClr>
                </a:solidFill>
                <a:latin typeface="Arial" panose="020B0604020202020204" pitchFamily="34" charset="0"/>
                <a:cs typeface="Arial" panose="020B0604020202020204" pitchFamily="34" charset="0"/>
              </a:rPr>
              <a:t>predict</a:t>
            </a:r>
            <a:r>
              <a:rPr lang="en-GB" sz="2000" dirty="0">
                <a:solidFill>
                  <a:schemeClr val="bg1"/>
                </a:solidFill>
                <a:latin typeface="Arial" panose="020B0604020202020204" pitchFamily="34" charset="0"/>
                <a:cs typeface="Arial" panose="020B0604020202020204" pitchFamily="34" charset="0"/>
              </a:rPr>
              <a:t> the metallicity of </a:t>
            </a:r>
            <a:r>
              <a:rPr lang="en-GB" sz="2000" dirty="0">
                <a:solidFill>
                  <a:schemeClr val="accent6">
                    <a:lumMod val="60000"/>
                    <a:lumOff val="40000"/>
                  </a:schemeClr>
                </a:solidFill>
                <a:latin typeface="Arial" panose="020B0604020202020204" pitchFamily="34" charset="0"/>
                <a:cs typeface="Arial" panose="020B0604020202020204" pitchFamily="34" charset="0"/>
              </a:rPr>
              <a:t>G band data</a:t>
            </a:r>
            <a:r>
              <a:rPr lang="en-GB" sz="2000" dirty="0">
                <a:solidFill>
                  <a:schemeClr val="bg1"/>
                </a:solidFill>
                <a:latin typeface="Arial" panose="020B0604020202020204" pitchFamily="34" charset="0"/>
                <a:cs typeface="Arial" panose="020B0604020202020204" pitchFamily="34" charset="0"/>
              </a:rPr>
              <a:t> (dataset B). This involved processing the G band light curves using the </a:t>
            </a:r>
            <a:r>
              <a:rPr lang="en-GB" sz="2000" dirty="0" err="1">
                <a:solidFill>
                  <a:schemeClr val="bg1"/>
                </a:solidFill>
                <a:latin typeface="Arial" panose="020B0604020202020204" pitchFamily="34" charset="0"/>
                <a:cs typeface="Arial" panose="020B0604020202020204" pitchFamily="34" charset="0"/>
              </a:rPr>
              <a:t>lcfit</a:t>
            </a:r>
            <a:r>
              <a:rPr lang="en-GB" sz="2000" dirty="0">
                <a:solidFill>
                  <a:schemeClr val="bg1"/>
                </a:solidFill>
                <a:latin typeface="Arial" panose="020B0604020202020204" pitchFamily="34" charset="0"/>
                <a:cs typeface="Arial" panose="020B0604020202020204" pitchFamily="34" charset="0"/>
              </a:rPr>
              <a:t> package to obtain the </a:t>
            </a:r>
            <a:r>
              <a:rPr lang="en-GB" sz="2000" dirty="0">
                <a:solidFill>
                  <a:schemeClr val="accent4">
                    <a:lumMod val="60000"/>
                    <a:lumOff val="40000"/>
                  </a:schemeClr>
                </a:solidFill>
                <a:latin typeface="Arial" panose="020B0604020202020204" pitchFamily="34" charset="0"/>
                <a:cs typeface="Arial" panose="020B0604020202020204" pitchFamily="34" charset="0"/>
              </a:rPr>
              <a:t>phase-folded light curves.</a:t>
            </a:r>
          </a:p>
          <a:p>
            <a:r>
              <a:rPr lang="en-GB" sz="2000" dirty="0">
                <a:solidFill>
                  <a:schemeClr val="accent4">
                    <a:lumMod val="60000"/>
                    <a:lumOff val="40000"/>
                  </a:schemeClr>
                </a:solidFill>
                <a:latin typeface="Arial" panose="020B0604020202020204" pitchFamily="34" charset="0"/>
                <a:cs typeface="Arial" panose="020B0604020202020204" pitchFamily="34" charset="0"/>
              </a:rPr>
              <a:t>This prediction </a:t>
            </a:r>
            <a:r>
              <a:rPr lang="en-GB" sz="2000" dirty="0">
                <a:solidFill>
                  <a:schemeClr val="accent4">
                    <a:lumMod val="60000"/>
                    <a:lumOff val="40000"/>
                  </a:schemeClr>
                </a:solidFill>
              </a:rPr>
              <a:t>yielded a root-mean-squared loss of -1.36 </a:t>
            </a:r>
            <a:r>
              <a:rPr lang="en-GB" sz="2000" dirty="0" err="1">
                <a:solidFill>
                  <a:schemeClr val="accent4">
                    <a:lumMod val="60000"/>
                    <a:lumOff val="40000"/>
                  </a:schemeClr>
                </a:solidFill>
              </a:rPr>
              <a:t>dex</a:t>
            </a:r>
            <a:r>
              <a:rPr lang="en-GB" sz="2000" dirty="0">
                <a:solidFill>
                  <a:schemeClr val="accent4">
                    <a:lumMod val="60000"/>
                    <a:lumOff val="40000"/>
                  </a:schemeClr>
                </a:solidFill>
              </a:rPr>
              <a:t>.</a:t>
            </a:r>
            <a:endParaRPr lang="en-IT" sz="2000"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5A5C0C6-C7A3-3075-974B-29B3765B3D3A}"/>
              </a:ext>
            </a:extLst>
          </p:cNvPr>
          <p:cNvSpPr txBox="1"/>
          <p:nvPr/>
        </p:nvSpPr>
        <p:spPr>
          <a:xfrm>
            <a:off x="540327" y="441857"/>
            <a:ext cx="6497782" cy="584775"/>
          </a:xfrm>
          <a:prstGeom prst="rect">
            <a:avLst/>
          </a:prstGeom>
          <a:noFill/>
        </p:spPr>
        <p:txBody>
          <a:bodyPr wrap="square" rtlCol="0">
            <a:spAutoFit/>
          </a:bodyPr>
          <a:lstStyle/>
          <a:p>
            <a:r>
              <a:rPr lang="en-IT" sz="3200" dirty="0">
                <a:solidFill>
                  <a:srgbClr val="D5C4F0"/>
                </a:solidFill>
                <a:latin typeface="Dreaming Outloud Pro" panose="03050502040302030504" pitchFamily="66" charset="77"/>
                <a:cs typeface="Dreaming Outloud Pro" panose="03050502040302030504" pitchFamily="66" charset="77"/>
              </a:rPr>
              <a:t>Predicting with the LSTM model:</a:t>
            </a:r>
          </a:p>
        </p:txBody>
      </p:sp>
      <p:pic>
        <p:nvPicPr>
          <p:cNvPr id="10" name="Picture 9" descr="A screen shot of a graph&#10;&#10;Description automatically generated">
            <a:extLst>
              <a:ext uri="{FF2B5EF4-FFF2-40B4-BE49-F238E27FC236}">
                <a16:creationId xmlns:a16="http://schemas.microsoft.com/office/drawing/2014/main" id="{47C46BC0-CB5A-DF58-DA3B-10C41C4B745B}"/>
              </a:ext>
            </a:extLst>
          </p:cNvPr>
          <p:cNvPicPr>
            <a:picLocks noChangeAspect="1"/>
          </p:cNvPicPr>
          <p:nvPr/>
        </p:nvPicPr>
        <p:blipFill>
          <a:blip r:embed="rId7"/>
          <a:stretch>
            <a:fillRect/>
          </a:stretch>
        </p:blipFill>
        <p:spPr>
          <a:xfrm>
            <a:off x="540327" y="2554114"/>
            <a:ext cx="10764982" cy="3113624"/>
          </a:xfrm>
          <a:prstGeom prst="rect">
            <a:avLst/>
          </a:prstGeom>
        </p:spPr>
      </p:pic>
    </p:spTree>
    <p:extLst>
      <p:ext uri="{BB962C8B-B14F-4D97-AF65-F5344CB8AC3E}">
        <p14:creationId xmlns:p14="http://schemas.microsoft.com/office/powerpoint/2010/main" val="1297932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6" name="TextBox 5">
            <a:extLst>
              <a:ext uri="{FF2B5EF4-FFF2-40B4-BE49-F238E27FC236}">
                <a16:creationId xmlns:a16="http://schemas.microsoft.com/office/drawing/2014/main" id="{0C94C46D-BF8A-7A45-EC15-FD112AB44FCF}"/>
              </a:ext>
            </a:extLst>
          </p:cNvPr>
          <p:cNvSpPr txBox="1"/>
          <p:nvPr/>
        </p:nvSpPr>
        <p:spPr>
          <a:xfrm>
            <a:off x="7843838" y="1528763"/>
            <a:ext cx="184731" cy="369332"/>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11E8E516-454A-2CB5-4D82-2FACD44F14ED}"/>
              </a:ext>
            </a:extLst>
          </p:cNvPr>
          <p:cNvSpPr txBox="1"/>
          <p:nvPr/>
        </p:nvSpPr>
        <p:spPr>
          <a:xfrm>
            <a:off x="7499385" y="654774"/>
            <a:ext cx="4391891" cy="5539978"/>
          </a:xfrm>
          <a:prstGeom prst="rect">
            <a:avLst/>
          </a:prstGeom>
          <a:noFill/>
        </p:spPr>
        <p:txBody>
          <a:bodyPr wrap="square" rtlCol="0">
            <a:spAutoFit/>
          </a:bodyPr>
          <a:lstStyle/>
          <a:p>
            <a:r>
              <a:rPr lang="en-IT" sz="2800" dirty="0">
                <a:solidFill>
                  <a:srgbClr val="D5C4F0"/>
                </a:solidFill>
                <a:latin typeface="Dreaming Outloud Pro" panose="03050502040302030504" pitchFamily="66" charset="77"/>
                <a:cs typeface="Dreaming Outloud Pro" panose="03050502040302030504" pitchFamily="66" charset="77"/>
              </a:rPr>
              <a:t>Training the GRU implementation:</a:t>
            </a:r>
          </a:p>
          <a:p>
            <a:endParaRPr lang="en-IT" sz="2800" dirty="0">
              <a:solidFill>
                <a:srgbClr val="D5C4F0"/>
              </a:solidFill>
              <a:latin typeface="Dreaming Outloud Pro" panose="03050502040302030504" pitchFamily="66" charset="77"/>
              <a:cs typeface="Dreaming Outloud Pro" panose="03050502040302030504" pitchFamily="66" charset="77"/>
            </a:endParaRPr>
          </a:p>
          <a:p>
            <a:r>
              <a:rPr lang="en-GB" dirty="0">
                <a:solidFill>
                  <a:schemeClr val="bg1"/>
                </a:solidFill>
                <a:latin typeface="Arial" panose="020B0604020202020204" pitchFamily="34" charset="0"/>
                <a:cs typeface="Arial" panose="020B0604020202020204" pitchFamily="34" charset="0"/>
              </a:rPr>
              <a:t>In this section, we transitioned from using an LSTM model to a GRU model, while maintaining both the same number of layers and the two-dimensional input. </a:t>
            </a:r>
          </a:p>
          <a:p>
            <a:endParaRPr lang="en-GB" dirty="0">
              <a:solidFill>
                <a:schemeClr val="bg1"/>
              </a:solidFill>
              <a:latin typeface="Arial" panose="020B0604020202020204" pitchFamily="34" charset="0"/>
              <a:cs typeface="Arial" panose="020B0604020202020204" pitchFamily="34" charset="0"/>
            </a:endParaRPr>
          </a:p>
          <a:p>
            <a:endParaRPr lang="en-GB" dirty="0">
              <a:solidFill>
                <a:schemeClr val="bg1"/>
              </a:solidFill>
              <a:latin typeface="Arial" panose="020B0604020202020204" pitchFamily="34" charset="0"/>
              <a:cs typeface="Arial" panose="020B0604020202020204" pitchFamily="34" charset="0"/>
            </a:endParaRPr>
          </a:p>
          <a:p>
            <a:r>
              <a:rPr lang="en-GB" dirty="0">
                <a:solidFill>
                  <a:schemeClr val="bg1"/>
                </a:solidFill>
                <a:latin typeface="Arial" panose="020B0604020202020204" pitchFamily="34" charset="0"/>
                <a:cs typeface="Arial" panose="020B0604020202020204" pitchFamily="34" charset="0"/>
              </a:rPr>
              <a:t>Similar to the LSTM model, we trained the model </a:t>
            </a:r>
            <a:r>
              <a:rPr lang="en-GB" dirty="0">
                <a:solidFill>
                  <a:schemeClr val="accent4">
                    <a:lumMod val="75000"/>
                  </a:schemeClr>
                </a:solidFill>
                <a:latin typeface="Arial" panose="020B0604020202020204" pitchFamily="34" charset="0"/>
                <a:cs typeface="Arial" panose="020B0604020202020204" pitchFamily="34" charset="0"/>
              </a:rPr>
              <a:t>on dataset ’A’, </a:t>
            </a:r>
            <a:r>
              <a:rPr lang="en-GB" dirty="0">
                <a:solidFill>
                  <a:schemeClr val="bg1"/>
                </a:solidFill>
                <a:latin typeface="Arial" panose="020B0604020202020204" pitchFamily="34" charset="0"/>
                <a:cs typeface="Arial" panose="020B0604020202020204" pitchFamily="34" charset="0"/>
              </a:rPr>
              <a:t>which underwent </a:t>
            </a:r>
            <a:r>
              <a:rPr lang="en-GB" dirty="0" err="1">
                <a:solidFill>
                  <a:schemeClr val="bg1"/>
                </a:solidFill>
                <a:latin typeface="Arial" panose="020B0604020202020204" pitchFamily="34" charset="0"/>
                <a:cs typeface="Arial" panose="020B0604020202020204" pitchFamily="34" charset="0"/>
              </a:rPr>
              <a:t>preprocessing</a:t>
            </a:r>
            <a:r>
              <a:rPr lang="en-GB" dirty="0">
                <a:solidFill>
                  <a:schemeClr val="bg1"/>
                </a:solidFill>
                <a:latin typeface="Arial" panose="020B0604020202020204" pitchFamily="34" charset="0"/>
                <a:cs typeface="Arial" panose="020B0604020202020204" pitchFamily="34" charset="0"/>
              </a:rPr>
              <a:t> with the </a:t>
            </a:r>
            <a:r>
              <a:rPr lang="en-GB" dirty="0" err="1">
                <a:solidFill>
                  <a:schemeClr val="bg1"/>
                </a:solidFill>
                <a:latin typeface="Arial" panose="020B0604020202020204" pitchFamily="34" charset="0"/>
                <a:cs typeface="Arial" panose="020B0604020202020204" pitchFamily="34" charset="0"/>
              </a:rPr>
              <a:t>lcfit</a:t>
            </a:r>
            <a:r>
              <a:rPr lang="en-GB" dirty="0">
                <a:solidFill>
                  <a:schemeClr val="bg1"/>
                </a:solidFill>
                <a:latin typeface="Arial" panose="020B0604020202020204" pitchFamily="34" charset="0"/>
                <a:cs typeface="Arial" panose="020B0604020202020204" pitchFamily="34" charset="0"/>
              </a:rPr>
              <a:t> package</a:t>
            </a:r>
            <a:r>
              <a:rPr lang="en-GB" dirty="0">
                <a:solidFill>
                  <a:schemeClr val="bg1"/>
                </a:solidFill>
              </a:rPr>
              <a:t>.</a:t>
            </a:r>
          </a:p>
          <a:p>
            <a:endParaRPr lang="en-GB" dirty="0">
              <a:solidFill>
                <a:schemeClr val="bg1"/>
              </a:solidFill>
            </a:endParaRPr>
          </a:p>
          <a:p>
            <a:endParaRPr lang="en-GB" dirty="0">
              <a:solidFill>
                <a:schemeClr val="bg1"/>
              </a:solidFill>
            </a:endParaRPr>
          </a:p>
          <a:p>
            <a:pPr marL="285750" indent="-285750">
              <a:buFont typeface="Arial" panose="020B0604020202020204" pitchFamily="34" charset="0"/>
              <a:buChar char="•"/>
            </a:pPr>
            <a:endParaRPr lang="en-GB"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T" dirty="0">
              <a:solidFill>
                <a:schemeClr val="bg1"/>
              </a:solidFill>
              <a:latin typeface="Arial" panose="020B0604020202020204" pitchFamily="34" charset="0"/>
              <a:cs typeface="Arial" panose="020B0604020202020204" pitchFamily="34" charset="0"/>
            </a:endParaRPr>
          </a:p>
        </p:txBody>
      </p:sp>
      <p:pic>
        <p:nvPicPr>
          <p:cNvPr id="10" name="Picture 9" descr="A graph of a graph&#10;&#10;Description automatically generated with medium confidence">
            <a:extLst>
              <a:ext uri="{FF2B5EF4-FFF2-40B4-BE49-F238E27FC236}">
                <a16:creationId xmlns:a16="http://schemas.microsoft.com/office/drawing/2014/main" id="{BA863429-476D-8A76-1E3A-D5BE5D9697E6}"/>
              </a:ext>
            </a:extLst>
          </p:cNvPr>
          <p:cNvPicPr>
            <a:picLocks noChangeAspect="1"/>
          </p:cNvPicPr>
          <p:nvPr/>
        </p:nvPicPr>
        <p:blipFill>
          <a:blip r:embed="rId7"/>
          <a:stretch>
            <a:fillRect/>
          </a:stretch>
        </p:blipFill>
        <p:spPr>
          <a:xfrm>
            <a:off x="-26461" y="0"/>
            <a:ext cx="6316425" cy="6264934"/>
          </a:xfrm>
          <a:prstGeom prst="rect">
            <a:avLst/>
          </a:prstGeom>
        </p:spPr>
      </p:pic>
    </p:spTree>
    <p:extLst>
      <p:ext uri="{BB962C8B-B14F-4D97-AF65-F5344CB8AC3E}">
        <p14:creationId xmlns:p14="http://schemas.microsoft.com/office/powerpoint/2010/main" val="2288710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6" name="TextBox 5">
            <a:extLst>
              <a:ext uri="{FF2B5EF4-FFF2-40B4-BE49-F238E27FC236}">
                <a16:creationId xmlns:a16="http://schemas.microsoft.com/office/drawing/2014/main" id="{0C94C46D-BF8A-7A45-EC15-FD112AB44FCF}"/>
              </a:ext>
            </a:extLst>
          </p:cNvPr>
          <p:cNvSpPr txBox="1"/>
          <p:nvPr/>
        </p:nvSpPr>
        <p:spPr>
          <a:xfrm>
            <a:off x="7843838" y="1528763"/>
            <a:ext cx="184731" cy="369332"/>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1C76DAFD-EC1D-8152-A472-9EB7B54BD5DA}"/>
              </a:ext>
            </a:extLst>
          </p:cNvPr>
          <p:cNvSpPr txBox="1"/>
          <p:nvPr/>
        </p:nvSpPr>
        <p:spPr>
          <a:xfrm>
            <a:off x="360218" y="304800"/>
            <a:ext cx="10280073" cy="2739211"/>
          </a:xfrm>
          <a:prstGeom prst="rect">
            <a:avLst/>
          </a:prstGeom>
          <a:noFill/>
        </p:spPr>
        <p:txBody>
          <a:bodyPr wrap="square" rtlCol="0">
            <a:spAutoFit/>
          </a:bodyPr>
          <a:lstStyle/>
          <a:p>
            <a:r>
              <a:rPr lang="en-IT" sz="2800" dirty="0">
                <a:solidFill>
                  <a:schemeClr val="tx2">
                    <a:lumMod val="60000"/>
                    <a:lumOff val="40000"/>
                  </a:schemeClr>
                </a:solidFill>
                <a:latin typeface="Dreaming Outloud Pro" panose="03050502040302030504" pitchFamily="66" charset="77"/>
                <a:cs typeface="Dreaming Outloud Pro" panose="03050502040302030504" pitchFamily="66" charset="77"/>
              </a:rPr>
              <a:t>Predicting with the GRU model:</a:t>
            </a:r>
          </a:p>
          <a:p>
            <a:endParaRPr lang="en-IT" dirty="0">
              <a:solidFill>
                <a:schemeClr val="bg1"/>
              </a:solidFill>
              <a:latin typeface="Arial" panose="020B0604020202020204" pitchFamily="34" charset="0"/>
              <a:cs typeface="Arial" panose="020B0604020202020204" pitchFamily="34" charset="0"/>
            </a:endParaRPr>
          </a:p>
          <a:p>
            <a:r>
              <a:rPr lang="en-GB" dirty="0">
                <a:solidFill>
                  <a:schemeClr val="bg1"/>
                </a:solidFill>
                <a:latin typeface="Arial" panose="020B0604020202020204" pitchFamily="34" charset="0"/>
                <a:cs typeface="Arial" panose="020B0604020202020204" pitchFamily="34" charset="0"/>
              </a:rPr>
              <a:t>We employed this model to make predictions on dataset B . The root-mean-squared error obtained in this evaluation was </a:t>
            </a:r>
            <a:r>
              <a:rPr lang="en-GB" dirty="0">
                <a:solidFill>
                  <a:srgbClr val="FF0000"/>
                </a:solidFill>
                <a:latin typeface="Arial" panose="020B0604020202020204" pitchFamily="34" charset="0"/>
                <a:cs typeface="Arial" panose="020B0604020202020204" pitchFamily="34" charset="0"/>
              </a:rPr>
              <a:t>-1.32 </a:t>
            </a:r>
            <a:r>
              <a:rPr lang="en-GB" dirty="0" err="1">
                <a:solidFill>
                  <a:srgbClr val="FF0000"/>
                </a:solidFill>
                <a:latin typeface="Arial" panose="020B0604020202020204" pitchFamily="34" charset="0"/>
                <a:cs typeface="Arial" panose="020B0604020202020204" pitchFamily="34" charset="0"/>
              </a:rPr>
              <a:t>dex</a:t>
            </a:r>
            <a:r>
              <a:rPr lang="en-GB" dirty="0">
                <a:solidFill>
                  <a:srgbClr val="FF0000"/>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This implementation stemmed from our curiosity about whether a </a:t>
            </a:r>
            <a:r>
              <a:rPr lang="en-GB" b="1" dirty="0">
                <a:solidFill>
                  <a:schemeClr val="accent2">
                    <a:lumMod val="60000"/>
                    <a:lumOff val="40000"/>
                  </a:schemeClr>
                </a:solidFill>
                <a:latin typeface="Arial" panose="020B0604020202020204" pitchFamily="34" charset="0"/>
                <a:cs typeface="Arial" panose="020B0604020202020204" pitchFamily="34" charset="0"/>
              </a:rPr>
              <a:t>computationally more efficient model like GRU</a:t>
            </a:r>
            <a:r>
              <a:rPr lang="en-GB" dirty="0">
                <a:solidFill>
                  <a:schemeClr val="bg1"/>
                </a:solidFill>
                <a:latin typeface="Arial" panose="020B0604020202020204" pitchFamily="34" charset="0"/>
                <a:cs typeface="Arial" panose="020B0604020202020204" pitchFamily="34" charset="0"/>
              </a:rPr>
              <a:t> could capture the relationship between light curve shape and metallicity in RRL stars. As a result, our findings, as depicted in the figures below, indicate that these two models showed almost similar levels of accuracy. This implies that, for future implementations, a GRU model may serve as an efficient alternative for RRL [</a:t>
            </a:r>
            <a:r>
              <a:rPr lang="en-GB" dirty="0" err="1">
                <a:solidFill>
                  <a:schemeClr val="bg1"/>
                </a:solidFill>
                <a:latin typeface="Arial" panose="020B0604020202020204" pitchFamily="34" charset="0"/>
                <a:cs typeface="Arial" panose="020B0604020202020204" pitchFamily="34" charset="0"/>
              </a:rPr>
              <a:t>FeH</a:t>
            </a:r>
            <a:r>
              <a:rPr lang="en-GB" dirty="0">
                <a:solidFill>
                  <a:schemeClr val="bg1"/>
                </a:solidFill>
                <a:latin typeface="Arial" panose="020B0604020202020204" pitchFamily="34" charset="0"/>
                <a:cs typeface="Arial" panose="020B0604020202020204" pitchFamily="34" charset="0"/>
              </a:rPr>
              <a:t>] estimation, requiring fewer computational resources compared to LSTM.</a:t>
            </a:r>
            <a:endParaRPr lang="en-IT" dirty="0">
              <a:solidFill>
                <a:schemeClr val="bg1"/>
              </a:solidFill>
              <a:latin typeface="Arial" panose="020B0604020202020204" pitchFamily="34" charset="0"/>
              <a:cs typeface="Arial" panose="020B0604020202020204" pitchFamily="34" charset="0"/>
            </a:endParaRPr>
          </a:p>
        </p:txBody>
      </p:sp>
      <p:pic>
        <p:nvPicPr>
          <p:cNvPr id="10" name="Picture 9" descr="A graph with red dots&#10;&#10;Description automatically generated">
            <a:extLst>
              <a:ext uri="{FF2B5EF4-FFF2-40B4-BE49-F238E27FC236}">
                <a16:creationId xmlns:a16="http://schemas.microsoft.com/office/drawing/2014/main" id="{DB1522AF-65AE-99A1-B4DE-AEAE115E2A51}"/>
              </a:ext>
            </a:extLst>
          </p:cNvPr>
          <p:cNvPicPr>
            <a:picLocks noChangeAspect="1"/>
          </p:cNvPicPr>
          <p:nvPr/>
        </p:nvPicPr>
        <p:blipFill>
          <a:blip r:embed="rId7"/>
          <a:stretch>
            <a:fillRect/>
          </a:stretch>
        </p:blipFill>
        <p:spPr>
          <a:xfrm>
            <a:off x="520504" y="3347530"/>
            <a:ext cx="10452296" cy="2768282"/>
          </a:xfrm>
          <a:prstGeom prst="rect">
            <a:avLst/>
          </a:prstGeom>
        </p:spPr>
      </p:pic>
    </p:spTree>
    <p:extLst>
      <p:ext uri="{BB962C8B-B14F-4D97-AF65-F5344CB8AC3E}">
        <p14:creationId xmlns:p14="http://schemas.microsoft.com/office/powerpoint/2010/main" val="3648951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6" name="TextBox 5">
            <a:extLst>
              <a:ext uri="{FF2B5EF4-FFF2-40B4-BE49-F238E27FC236}">
                <a16:creationId xmlns:a16="http://schemas.microsoft.com/office/drawing/2014/main" id="{0C94C46D-BF8A-7A45-EC15-FD112AB44FCF}"/>
              </a:ext>
            </a:extLst>
          </p:cNvPr>
          <p:cNvSpPr txBox="1"/>
          <p:nvPr/>
        </p:nvSpPr>
        <p:spPr>
          <a:xfrm>
            <a:off x="7843838" y="1528763"/>
            <a:ext cx="184731" cy="369332"/>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52FB47E0-7564-7BC3-67FC-D3790FFFF935}"/>
              </a:ext>
            </a:extLst>
          </p:cNvPr>
          <p:cNvSpPr txBox="1"/>
          <p:nvPr/>
        </p:nvSpPr>
        <p:spPr>
          <a:xfrm>
            <a:off x="540327" y="429491"/>
            <a:ext cx="5389418" cy="1911927"/>
          </a:xfrm>
          <a:prstGeom prst="rect">
            <a:avLst/>
          </a:prstGeom>
          <a:noFill/>
        </p:spPr>
        <p:txBody>
          <a:bodyPr wrap="square" rtlCol="0">
            <a:spAutoFit/>
          </a:bodyPr>
          <a:lstStyle/>
          <a:p>
            <a:endParaRPr lang="en-IT" dirty="0"/>
          </a:p>
        </p:txBody>
      </p:sp>
      <p:sp>
        <p:nvSpPr>
          <p:cNvPr id="4" name="TextBox 3">
            <a:extLst>
              <a:ext uri="{FF2B5EF4-FFF2-40B4-BE49-F238E27FC236}">
                <a16:creationId xmlns:a16="http://schemas.microsoft.com/office/drawing/2014/main" id="{53FDE56D-A1C7-F148-5520-F52F24C82DCD}"/>
              </a:ext>
            </a:extLst>
          </p:cNvPr>
          <p:cNvSpPr txBox="1"/>
          <p:nvPr/>
        </p:nvSpPr>
        <p:spPr>
          <a:xfrm>
            <a:off x="166255" y="249382"/>
            <a:ext cx="12022698" cy="5016758"/>
          </a:xfrm>
          <a:prstGeom prst="rect">
            <a:avLst/>
          </a:prstGeom>
          <a:noFill/>
        </p:spPr>
        <p:txBody>
          <a:bodyPr wrap="square" rtlCol="0">
            <a:spAutoFit/>
          </a:bodyPr>
          <a:lstStyle/>
          <a:p>
            <a:r>
              <a:rPr lang="en-IT" sz="3600" dirty="0">
                <a:solidFill>
                  <a:schemeClr val="accent5">
                    <a:lumMod val="60000"/>
                    <a:lumOff val="40000"/>
                  </a:schemeClr>
                </a:solidFill>
                <a:latin typeface="Dreaming Outloud Pro" panose="03050502040302030504" pitchFamily="66" charset="77"/>
                <a:cs typeface="Dreaming Outloud Pro" panose="03050502040302030504" pitchFamily="66" charset="77"/>
              </a:rPr>
              <a:t>Transfer learning:</a:t>
            </a:r>
          </a:p>
          <a:p>
            <a:endParaRPr lang="en-IT" sz="3200" dirty="0">
              <a:solidFill>
                <a:schemeClr val="accent5">
                  <a:lumMod val="60000"/>
                  <a:lumOff val="40000"/>
                </a:schemeClr>
              </a:solidFill>
              <a:latin typeface="Dreaming Outloud Pro" panose="03050502040302030504" pitchFamily="66" charset="77"/>
              <a:cs typeface="Dreaming Outloud Pro" panose="03050502040302030504" pitchFamily="66" charset="77"/>
            </a:endParaRPr>
          </a:p>
          <a:p>
            <a:br>
              <a:rPr lang="en-GB" sz="3200" dirty="0"/>
            </a:br>
            <a:r>
              <a:rPr lang="en-GB" sz="2000" b="0" i="0" dirty="0">
                <a:solidFill>
                  <a:schemeClr val="bg1"/>
                </a:solidFill>
                <a:effectLst/>
                <a:latin typeface="Arial" panose="020B0604020202020204" pitchFamily="34" charset="0"/>
                <a:cs typeface="Arial" panose="020B0604020202020204" pitchFamily="34" charset="0"/>
              </a:rPr>
              <a:t>As mentioned earlier, the LSTM model trained on </a:t>
            </a:r>
            <a:r>
              <a:rPr lang="en-GB" sz="2000" b="0" i="0" dirty="0">
                <a:solidFill>
                  <a:schemeClr val="accent2">
                    <a:lumMod val="60000"/>
                    <a:lumOff val="40000"/>
                  </a:schemeClr>
                </a:solidFill>
                <a:effectLst/>
                <a:latin typeface="Arial" panose="020B0604020202020204" pitchFamily="34" charset="0"/>
                <a:cs typeface="Arial" panose="020B0604020202020204" pitchFamily="34" charset="0"/>
              </a:rPr>
              <a:t>dataset "A"</a:t>
            </a:r>
            <a:r>
              <a:rPr lang="en-GB" sz="2000" b="0" i="0" dirty="0">
                <a:solidFill>
                  <a:schemeClr val="bg1"/>
                </a:solidFill>
                <a:effectLst/>
                <a:latin typeface="Arial" panose="020B0604020202020204" pitchFamily="34" charset="0"/>
                <a:cs typeface="Arial" panose="020B0604020202020204" pitchFamily="34" charset="0"/>
              </a:rPr>
              <a:t> struggled to accurately predict metallicity in </a:t>
            </a:r>
            <a:r>
              <a:rPr lang="en-GB" sz="2000" b="0" i="0" dirty="0">
                <a:solidFill>
                  <a:schemeClr val="accent6">
                    <a:lumMod val="60000"/>
                    <a:lumOff val="40000"/>
                  </a:schemeClr>
                </a:solidFill>
                <a:effectLst/>
                <a:latin typeface="Arial" panose="020B0604020202020204" pitchFamily="34" charset="0"/>
                <a:cs typeface="Arial" panose="020B0604020202020204" pitchFamily="34" charset="0"/>
              </a:rPr>
              <a:t>dataset B</a:t>
            </a:r>
            <a:r>
              <a:rPr lang="en-GB" sz="2000" b="0" i="0" dirty="0">
                <a:solidFill>
                  <a:schemeClr val="bg1"/>
                </a:solidFill>
                <a:effectLst/>
                <a:latin typeface="Arial" panose="020B0604020202020204" pitchFamily="34" charset="0"/>
                <a:cs typeface="Arial" panose="020B0604020202020204" pitchFamily="34" charset="0"/>
              </a:rPr>
              <a:t>. This suggests that the model has not fully grasped how metallicity changes based on the shape of light curves for some RRL stars. Therefore:</a:t>
            </a:r>
          </a:p>
          <a:p>
            <a:endParaRPr lang="en-GB" sz="2000" dirty="0">
              <a:solidFill>
                <a:schemeClr val="bg1"/>
              </a:solidFill>
              <a:latin typeface="Arial" panose="020B0604020202020204" pitchFamily="34" charset="0"/>
              <a:cs typeface="Arial" panose="020B0604020202020204" pitchFamily="34" charset="0"/>
            </a:endParaRPr>
          </a:p>
          <a:p>
            <a:pPr marL="457200" indent="-457200">
              <a:buFont typeface="+mj-lt"/>
              <a:buAutoNum type="arabicPeriod"/>
            </a:pPr>
            <a:r>
              <a:rPr lang="en-GB" sz="2000" dirty="0">
                <a:solidFill>
                  <a:schemeClr val="bg1"/>
                </a:solidFill>
                <a:latin typeface="Arial" panose="020B0604020202020204" pitchFamily="34" charset="0"/>
                <a:cs typeface="Arial" panose="020B0604020202020204" pitchFamily="34" charset="0"/>
              </a:rPr>
              <a:t>We trained the model on dataset A and saved the best model and the weights.</a:t>
            </a:r>
          </a:p>
          <a:p>
            <a:pPr marL="457200" indent="-457200">
              <a:buFont typeface="+mj-lt"/>
              <a:buAutoNum type="arabicPeriod"/>
            </a:pPr>
            <a:endParaRPr lang="en-GB" sz="2000" dirty="0">
              <a:solidFill>
                <a:schemeClr val="bg1"/>
              </a:solidFill>
              <a:latin typeface="Arial" panose="020B0604020202020204" pitchFamily="34" charset="0"/>
              <a:cs typeface="Arial" panose="020B0604020202020204" pitchFamily="34" charset="0"/>
            </a:endParaRPr>
          </a:p>
          <a:p>
            <a:pPr marL="457200" indent="-457200">
              <a:buFont typeface="+mj-lt"/>
              <a:buAutoNum type="arabicPeriod"/>
            </a:pPr>
            <a:r>
              <a:rPr lang="en-GB" sz="2000" dirty="0">
                <a:solidFill>
                  <a:schemeClr val="bg1"/>
                </a:solidFill>
                <a:latin typeface="Arial" panose="020B0604020202020204" pitchFamily="34" charset="0"/>
                <a:cs typeface="Arial" panose="020B0604020202020204" pitchFamily="34" charset="0"/>
              </a:rPr>
              <a:t>We loaded the model and froze the weights in the hidden layers in order to avoid updating them during the re-training of the model on dataset B.</a:t>
            </a:r>
          </a:p>
          <a:p>
            <a:pPr marL="457200" indent="-457200">
              <a:buFont typeface="+mj-lt"/>
              <a:buAutoNum type="arabicPeriod"/>
            </a:pPr>
            <a:endParaRPr lang="en-GB" sz="2000" dirty="0">
              <a:solidFill>
                <a:schemeClr val="bg1"/>
              </a:solidFill>
              <a:latin typeface="Arial" panose="020B0604020202020204" pitchFamily="34" charset="0"/>
              <a:cs typeface="Arial" panose="020B0604020202020204" pitchFamily="34" charset="0"/>
            </a:endParaRPr>
          </a:p>
          <a:p>
            <a:pPr marL="457200" indent="-457200">
              <a:buFont typeface="+mj-lt"/>
              <a:buAutoNum type="arabicPeriod"/>
            </a:pPr>
            <a:r>
              <a:rPr lang="en-GB" sz="2000" dirty="0">
                <a:solidFill>
                  <a:schemeClr val="bg1"/>
                </a:solidFill>
                <a:latin typeface="Arial" panose="020B0604020202020204" pitchFamily="34" charset="0"/>
                <a:cs typeface="Arial" panose="020B0604020202020204" pitchFamily="34" charset="0"/>
              </a:rPr>
              <a:t>We kept the first and the last layer of the model trainable, which means they will update and learn the data.</a:t>
            </a:r>
            <a:endParaRPr lang="en-IT"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5237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8" name="TextBox 7">
            <a:extLst>
              <a:ext uri="{FF2B5EF4-FFF2-40B4-BE49-F238E27FC236}">
                <a16:creationId xmlns:a16="http://schemas.microsoft.com/office/drawing/2014/main" id="{061C79BD-BA6C-D0BE-EB42-C66FF07C98B2}"/>
              </a:ext>
            </a:extLst>
          </p:cNvPr>
          <p:cNvSpPr txBox="1"/>
          <p:nvPr/>
        </p:nvSpPr>
        <p:spPr>
          <a:xfrm>
            <a:off x="-56003" y="326131"/>
            <a:ext cx="12188953" cy="5940088"/>
          </a:xfrm>
          <a:prstGeom prst="rect">
            <a:avLst/>
          </a:prstGeom>
          <a:noFill/>
        </p:spPr>
        <p:txBody>
          <a:bodyPr wrap="square" rtlCol="0">
            <a:spAutoFit/>
          </a:bodyPr>
          <a:lstStyle/>
          <a:p>
            <a:r>
              <a:rPr lang="en-GB" sz="3600" b="1" dirty="0">
                <a:solidFill>
                  <a:schemeClr val="accent1">
                    <a:lumMod val="40000"/>
                    <a:lumOff val="60000"/>
                  </a:schemeClr>
                </a:solidFill>
                <a:latin typeface="Dreaming Outloud Pro" panose="03050502040302030504" pitchFamily="66" charset="77"/>
                <a:cs typeface="Dreaming Outloud Pro" panose="03050502040302030504" pitchFamily="66" charset="77"/>
              </a:rPr>
              <a:t>Light curves:</a:t>
            </a:r>
            <a:endParaRPr lang="en-IT" sz="3600" b="1" dirty="0">
              <a:solidFill>
                <a:schemeClr val="accent1">
                  <a:lumMod val="40000"/>
                  <a:lumOff val="60000"/>
                </a:schemeClr>
              </a:solidFill>
              <a:latin typeface="Dreaming Outloud Pro" panose="03050502040302030504" pitchFamily="66" charset="77"/>
              <a:cs typeface="Dreaming Outloud Pro" panose="03050502040302030504" pitchFamily="66" charset="77"/>
            </a:endParaRPr>
          </a:p>
          <a:p>
            <a:endParaRPr lang="en-GB" sz="2000" dirty="0">
              <a:solidFill>
                <a:schemeClr val="bg1"/>
              </a:solidFill>
              <a:effectLst/>
              <a:latin typeface="Arial" panose="020B0604020202020204" pitchFamily="34" charset="0"/>
              <a:cs typeface="Arial" panose="020B0604020202020204" pitchFamily="34" charset="0"/>
            </a:endParaRPr>
          </a:p>
          <a:p>
            <a:r>
              <a:rPr lang="en-GB" sz="2000" dirty="0">
                <a:solidFill>
                  <a:schemeClr val="bg1"/>
                </a:solidFill>
                <a:effectLst/>
                <a:latin typeface="Arial" panose="020B0604020202020204" pitchFamily="34" charset="0"/>
                <a:cs typeface="Arial" panose="020B0604020202020204" pitchFamily="34" charset="0"/>
              </a:rPr>
              <a:t>If we sample from the brightness of these stars and plot them over time we arrive at a plot called light curve.</a:t>
            </a:r>
          </a:p>
          <a:p>
            <a:endParaRPr lang="en-GB" sz="2000" dirty="0">
              <a:solidFill>
                <a:schemeClr val="bg1"/>
              </a:solidFill>
              <a:latin typeface="Arial" panose="020B0604020202020204" pitchFamily="34" charset="0"/>
              <a:cs typeface="Arial" panose="020B0604020202020204" pitchFamily="34" charset="0"/>
            </a:endParaRPr>
          </a:p>
          <a:p>
            <a:r>
              <a:rPr lang="en-GB" sz="2400" b="1" dirty="0">
                <a:solidFill>
                  <a:schemeClr val="accent2">
                    <a:lumMod val="40000"/>
                    <a:lumOff val="60000"/>
                  </a:schemeClr>
                </a:solidFill>
                <a:effectLst/>
                <a:latin typeface="Dreaming Outloud Pro" panose="03050502040302030504" pitchFamily="66" charset="77"/>
                <a:cs typeface="Dreaming Outloud Pro" panose="03050502040302030504" pitchFamily="66" charset="77"/>
              </a:rPr>
              <a:t>The observation of the light curves can be interrupted:</a:t>
            </a:r>
          </a:p>
          <a:p>
            <a:endParaRPr lang="en-GB" sz="200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For ground-based telescopes, interruptions often occur during daylight hours.</a:t>
            </a:r>
          </a:p>
          <a:p>
            <a:pPr marL="342900" indent="-342900">
              <a:buFont typeface="Arial" panose="020B0604020202020204" pitchFamily="34" charset="0"/>
              <a:buChar char="•"/>
            </a:pPr>
            <a:endParaRPr lang="en-GB" sz="200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GB" sz="200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For space telescopes, the change of focus interrupts the observations, since these telescopes are designed to scan the entire sky and their focus is not limited to the observation of a single star.</a:t>
            </a:r>
          </a:p>
          <a:p>
            <a:pPr marL="342900" indent="-342900">
              <a:buFont typeface="Arial" panose="020B0604020202020204" pitchFamily="34" charset="0"/>
              <a:buChar char="•"/>
            </a:pPr>
            <a:endParaRPr lang="en-GB" sz="2000" dirty="0">
              <a:solidFill>
                <a:schemeClr val="bg1"/>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GB" sz="2000" dirty="0">
              <a:solidFill>
                <a:schemeClr val="bg1"/>
              </a:solidFill>
              <a:latin typeface="Arial" panose="020B0604020202020204" pitchFamily="34" charset="0"/>
              <a:cs typeface="Arial" panose="020B0604020202020204" pitchFamily="34" charset="0"/>
            </a:endParaRPr>
          </a:p>
          <a:p>
            <a:r>
              <a:rPr lang="en-GB" sz="2000" dirty="0">
                <a:solidFill>
                  <a:schemeClr val="bg1"/>
                </a:solidFill>
                <a:latin typeface="Arial" panose="020B0604020202020204" pitchFamily="34" charset="0"/>
                <a:cs typeface="Arial" panose="020B0604020202020204" pitchFamily="34" charset="0"/>
              </a:rPr>
              <a:t>To overcome these interruptions, astronomers piece together the interrupted light curves like a puzzle. They plot the light curve as a function of phase, where phase represents the percentage of the star’s period completed.</a:t>
            </a:r>
            <a:endParaRPr lang="en-GB" sz="2000" dirty="0">
              <a:solidFill>
                <a:schemeClr val="bg1"/>
              </a:solidFill>
              <a:effectLst/>
              <a:latin typeface="Arial" panose="020B0604020202020204" pitchFamily="34" charset="0"/>
              <a:cs typeface="Arial" panose="020B0604020202020204" pitchFamily="34" charset="0"/>
            </a:endParaRPr>
          </a:p>
          <a:p>
            <a:endParaRPr lang="en-IT" sz="2000" b="1" dirty="0">
              <a:solidFill>
                <a:schemeClr val="bg1"/>
              </a:solidFill>
              <a:latin typeface="Arial" panose="020B0604020202020204" pitchFamily="34" charset="0"/>
              <a:cs typeface="Arial" panose="020B0604020202020204" pitchFamily="34" charset="0"/>
            </a:endParaRPr>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400000"/>
                    </a14:imgEffect>
                  </a14:imgLayer>
                </a14:imgProps>
              </a:ext>
              <a:ext uri="{837473B0-CC2E-450A-ABE3-18F120FF3D39}">
                <a1611:picAttrSrcUrl xmlns:a1611="http://schemas.microsoft.com/office/drawing/2016/11/main" r:id="rId7"/>
              </a:ext>
            </a:extLst>
          </a:blip>
          <a:stretch>
            <a:fillRect/>
          </a:stretch>
        </p:blipFill>
        <p:spPr>
          <a:xfrm>
            <a:off x="11073242" y="5667737"/>
            <a:ext cx="1118738" cy="1090236"/>
          </a:xfrm>
          <a:prstGeom prst="rect">
            <a:avLst/>
          </a:prstGeom>
        </p:spPr>
      </p:pic>
      <p:sp>
        <p:nvSpPr>
          <p:cNvPr id="10" name="Rectangle 9">
            <a:extLst>
              <a:ext uri="{FF2B5EF4-FFF2-40B4-BE49-F238E27FC236}">
                <a16:creationId xmlns:a16="http://schemas.microsoft.com/office/drawing/2014/main" id="{4D504AE6-250A-D125-ABEC-F7D1D0BB285C}"/>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Tree>
    <p:extLst>
      <p:ext uri="{BB962C8B-B14F-4D97-AF65-F5344CB8AC3E}">
        <p14:creationId xmlns:p14="http://schemas.microsoft.com/office/powerpoint/2010/main" val="1934726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6" name="TextBox 5">
            <a:extLst>
              <a:ext uri="{FF2B5EF4-FFF2-40B4-BE49-F238E27FC236}">
                <a16:creationId xmlns:a16="http://schemas.microsoft.com/office/drawing/2014/main" id="{0C94C46D-BF8A-7A45-EC15-FD112AB44FCF}"/>
              </a:ext>
            </a:extLst>
          </p:cNvPr>
          <p:cNvSpPr txBox="1"/>
          <p:nvPr/>
        </p:nvSpPr>
        <p:spPr>
          <a:xfrm>
            <a:off x="7843838" y="1528763"/>
            <a:ext cx="184731" cy="369332"/>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7E77637B-F7B4-B69F-AE51-446AC3FD99D7}"/>
              </a:ext>
            </a:extLst>
          </p:cNvPr>
          <p:cNvSpPr txBox="1"/>
          <p:nvPr/>
        </p:nvSpPr>
        <p:spPr>
          <a:xfrm>
            <a:off x="182881" y="249382"/>
            <a:ext cx="4438996" cy="6186309"/>
          </a:xfrm>
          <a:prstGeom prst="rect">
            <a:avLst/>
          </a:prstGeom>
          <a:noFill/>
        </p:spPr>
        <p:txBody>
          <a:bodyPr wrap="square" rtlCol="0">
            <a:spAutoFit/>
          </a:bodyPr>
          <a:lstStyle/>
          <a:p>
            <a:r>
              <a:rPr lang="en-IT" sz="3600" dirty="0">
                <a:solidFill>
                  <a:schemeClr val="accent5">
                    <a:lumMod val="60000"/>
                    <a:lumOff val="40000"/>
                  </a:schemeClr>
                </a:solidFill>
                <a:latin typeface="Dreaming Outloud Pro" panose="03050502040302030504" pitchFamily="66" charset="77"/>
                <a:cs typeface="Dreaming Outloud Pro" panose="03050502040302030504" pitchFamily="66" charset="77"/>
              </a:rPr>
              <a:t>Transfer learning:</a:t>
            </a:r>
          </a:p>
          <a:p>
            <a:endParaRPr lang="en-IT" sz="3200" dirty="0"/>
          </a:p>
          <a:p>
            <a:r>
              <a:rPr lang="en-IT" sz="3200" dirty="0">
                <a:solidFill>
                  <a:schemeClr val="accent6">
                    <a:lumMod val="60000"/>
                    <a:lumOff val="40000"/>
                  </a:schemeClr>
                </a:solidFill>
                <a:latin typeface="Dreaming Outloud Pro" panose="03050502040302030504" pitchFamily="66" charset="77"/>
                <a:cs typeface="Dreaming Outloud Pro" panose="03050502040302030504" pitchFamily="66" charset="77"/>
              </a:rPr>
              <a:t>For training:</a:t>
            </a:r>
          </a:p>
          <a:p>
            <a:r>
              <a:rPr lang="en-GB" sz="2400" dirty="0">
                <a:solidFill>
                  <a:schemeClr val="bg1"/>
                </a:solidFill>
              </a:rPr>
              <a:t>we selected 70% of the 95 light curves from the B dataset. This 70% allocation was thoughtfully divided into both training and validation datasets using the robust </a:t>
            </a:r>
            <a:r>
              <a:rPr lang="en-GB" sz="2400" dirty="0">
                <a:solidFill>
                  <a:schemeClr val="accent2">
                    <a:lumMod val="60000"/>
                    <a:lumOff val="40000"/>
                  </a:schemeClr>
                </a:solidFill>
              </a:rPr>
              <a:t>k-fold cross-validation methodology.</a:t>
            </a:r>
          </a:p>
          <a:p>
            <a:endParaRPr lang="en-GB" sz="2400" dirty="0">
              <a:solidFill>
                <a:schemeClr val="accent2">
                  <a:lumMod val="60000"/>
                  <a:lumOff val="40000"/>
                </a:schemeClr>
              </a:solidFill>
            </a:endParaRPr>
          </a:p>
          <a:p>
            <a:endParaRPr lang="en-GB" sz="2400" dirty="0">
              <a:solidFill>
                <a:schemeClr val="accent2">
                  <a:lumMod val="60000"/>
                  <a:lumOff val="40000"/>
                </a:schemeClr>
              </a:solidFill>
            </a:endParaRPr>
          </a:p>
          <a:p>
            <a:endParaRPr lang="en-GB" sz="2400" dirty="0">
              <a:solidFill>
                <a:schemeClr val="accent2">
                  <a:lumMod val="60000"/>
                  <a:lumOff val="40000"/>
                </a:schemeClr>
              </a:solidFill>
              <a:latin typeface="Dreaming Outloud Pro" panose="03050502040302030504" pitchFamily="66" charset="77"/>
              <a:cs typeface="Dreaming Outloud Pro" panose="03050502040302030504" pitchFamily="66" charset="77"/>
            </a:endParaRPr>
          </a:p>
          <a:p>
            <a:endParaRPr lang="en-IT" sz="2400" dirty="0">
              <a:solidFill>
                <a:schemeClr val="bg1"/>
              </a:solidFill>
              <a:latin typeface="Dreaming Outloud Pro" panose="03050502040302030504" pitchFamily="66" charset="77"/>
              <a:cs typeface="Dreaming Outloud Pro" panose="03050502040302030504" pitchFamily="66" charset="77"/>
            </a:endParaRPr>
          </a:p>
          <a:p>
            <a:endParaRPr lang="en-IT" sz="3200" dirty="0">
              <a:solidFill>
                <a:schemeClr val="accent6">
                  <a:lumMod val="60000"/>
                  <a:lumOff val="40000"/>
                </a:schemeClr>
              </a:solidFill>
              <a:latin typeface="Dreaming Outloud Pro" panose="03050502040302030504" pitchFamily="66" charset="77"/>
              <a:cs typeface="Dreaming Outloud Pro" panose="03050502040302030504" pitchFamily="66" charset="77"/>
            </a:endParaRPr>
          </a:p>
        </p:txBody>
      </p:sp>
      <p:pic>
        <p:nvPicPr>
          <p:cNvPr id="8" name="Picture 7" descr="A screenshot of a graph&#10;&#10;Description automatically generated">
            <a:extLst>
              <a:ext uri="{FF2B5EF4-FFF2-40B4-BE49-F238E27FC236}">
                <a16:creationId xmlns:a16="http://schemas.microsoft.com/office/drawing/2014/main" id="{436A7294-9FE4-552E-C422-A86381B92CE6}"/>
              </a:ext>
            </a:extLst>
          </p:cNvPr>
          <p:cNvPicPr>
            <a:picLocks noChangeAspect="1"/>
          </p:cNvPicPr>
          <p:nvPr/>
        </p:nvPicPr>
        <p:blipFill>
          <a:blip r:embed="rId7"/>
          <a:stretch>
            <a:fillRect/>
          </a:stretch>
        </p:blipFill>
        <p:spPr>
          <a:xfrm>
            <a:off x="5153891" y="617897"/>
            <a:ext cx="5962896" cy="5217638"/>
          </a:xfrm>
          <a:prstGeom prst="rect">
            <a:avLst/>
          </a:prstGeom>
        </p:spPr>
      </p:pic>
    </p:spTree>
    <p:extLst>
      <p:ext uri="{BB962C8B-B14F-4D97-AF65-F5344CB8AC3E}">
        <p14:creationId xmlns:p14="http://schemas.microsoft.com/office/powerpoint/2010/main" val="1174009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6" name="TextBox 5">
            <a:extLst>
              <a:ext uri="{FF2B5EF4-FFF2-40B4-BE49-F238E27FC236}">
                <a16:creationId xmlns:a16="http://schemas.microsoft.com/office/drawing/2014/main" id="{0C94C46D-BF8A-7A45-EC15-FD112AB44FCF}"/>
              </a:ext>
            </a:extLst>
          </p:cNvPr>
          <p:cNvSpPr txBox="1"/>
          <p:nvPr/>
        </p:nvSpPr>
        <p:spPr>
          <a:xfrm>
            <a:off x="7843838" y="1528763"/>
            <a:ext cx="184731" cy="369332"/>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25F2ABE2-A6B9-01F3-A558-F6A85B66FBF2}"/>
              </a:ext>
            </a:extLst>
          </p:cNvPr>
          <p:cNvSpPr txBox="1"/>
          <p:nvPr/>
        </p:nvSpPr>
        <p:spPr>
          <a:xfrm>
            <a:off x="0" y="100027"/>
            <a:ext cx="11454938" cy="4462760"/>
          </a:xfrm>
          <a:prstGeom prst="rect">
            <a:avLst/>
          </a:prstGeom>
          <a:noFill/>
        </p:spPr>
        <p:txBody>
          <a:bodyPr wrap="square" rtlCol="0">
            <a:spAutoFit/>
          </a:bodyPr>
          <a:lstStyle/>
          <a:p>
            <a:r>
              <a:rPr lang="en-IT" sz="3600" dirty="0">
                <a:solidFill>
                  <a:schemeClr val="accent5">
                    <a:lumMod val="60000"/>
                    <a:lumOff val="40000"/>
                  </a:schemeClr>
                </a:solidFill>
                <a:latin typeface="Dreaming Outloud Pro" panose="03050502040302030504" pitchFamily="66" charset="77"/>
                <a:cs typeface="Dreaming Outloud Pro" panose="03050502040302030504" pitchFamily="66" charset="77"/>
              </a:rPr>
              <a:t>Transfer learning:</a:t>
            </a:r>
          </a:p>
          <a:p>
            <a:endParaRPr lang="en-IT" sz="3200" dirty="0"/>
          </a:p>
          <a:p>
            <a:endParaRPr lang="en-IT" sz="3200" dirty="0"/>
          </a:p>
          <a:p>
            <a:r>
              <a:rPr lang="en-IT" sz="3200" dirty="0">
                <a:solidFill>
                  <a:srgbClr val="D5C4F0"/>
                </a:solidFill>
                <a:latin typeface="Dreaming Outloud Pro" panose="03050502040302030504" pitchFamily="66" charset="77"/>
                <a:cs typeface="Dreaming Outloud Pro" panose="03050502040302030504" pitchFamily="66" charset="77"/>
              </a:rPr>
              <a:t>For Testing the model:</a:t>
            </a:r>
          </a:p>
          <a:p>
            <a:endParaRPr lang="en-IT" sz="3200" dirty="0">
              <a:solidFill>
                <a:srgbClr val="D5C4F0"/>
              </a:solidFill>
              <a:latin typeface="Dreaming Outloud Pro" panose="03050502040302030504" pitchFamily="66" charset="77"/>
              <a:cs typeface="Dreaming Outloud Pro" panose="03050502040302030504" pitchFamily="66" charset="77"/>
            </a:endParaRPr>
          </a:p>
          <a:p>
            <a:pPr marL="457200" indent="-457200">
              <a:buAutoNum type="alphaUcPeriod"/>
            </a:pPr>
            <a:r>
              <a:rPr lang="en-GB" sz="2000" dirty="0">
                <a:solidFill>
                  <a:schemeClr val="bg1"/>
                </a:solidFill>
                <a:latin typeface="Arial" panose="020B0604020202020204" pitchFamily="34" charset="0"/>
                <a:cs typeface="Arial" panose="020B0604020202020204" pitchFamily="34" charset="0"/>
              </a:rPr>
              <a:t>W</a:t>
            </a:r>
            <a:r>
              <a:rPr lang="en-IT" sz="2000" dirty="0">
                <a:solidFill>
                  <a:schemeClr val="bg1"/>
                </a:solidFill>
                <a:latin typeface="Arial" panose="020B0604020202020204" pitchFamily="34" charset="0"/>
                <a:cs typeface="Arial" panose="020B0604020202020204" pitchFamily="34" charset="0"/>
              </a:rPr>
              <a:t>e predicted the entire database B because we bel</a:t>
            </a:r>
            <a:r>
              <a:rPr lang="en-GB" sz="2000" dirty="0" err="1">
                <a:solidFill>
                  <a:schemeClr val="bg1"/>
                </a:solidFill>
                <a:latin typeface="Arial" panose="020B0604020202020204" pitchFamily="34" charset="0"/>
                <a:cs typeface="Arial" panose="020B0604020202020204" pitchFamily="34" charset="0"/>
              </a:rPr>
              <a:t>ie</a:t>
            </a:r>
            <a:r>
              <a:rPr lang="en-IT" sz="2000" dirty="0">
                <a:solidFill>
                  <a:schemeClr val="bg1"/>
                </a:solidFill>
                <a:latin typeface="Arial" panose="020B0604020202020204" pitchFamily="34" charset="0"/>
                <a:cs typeface="Arial" panose="020B0604020202020204" pitchFamily="34" charset="0"/>
              </a:rPr>
              <a:t>ved the frozen layers in the model were not familiar with the trained data. This way we calculated the root-mean-squared error of -1.50 dex.</a:t>
            </a:r>
          </a:p>
          <a:p>
            <a:pPr marL="457200" indent="-457200">
              <a:buAutoNum type="alphaUcPeriod"/>
            </a:pPr>
            <a:endParaRPr lang="en-IT" sz="2000" dirty="0">
              <a:solidFill>
                <a:schemeClr val="bg1"/>
              </a:solidFill>
              <a:latin typeface="Arial" panose="020B0604020202020204" pitchFamily="34" charset="0"/>
              <a:cs typeface="Arial" panose="020B0604020202020204" pitchFamily="34" charset="0"/>
            </a:endParaRPr>
          </a:p>
          <a:p>
            <a:pPr marL="457200" indent="-457200">
              <a:buAutoNum type="alphaUcPeriod"/>
            </a:pPr>
            <a:r>
              <a:rPr lang="en-GB" sz="2000" dirty="0">
                <a:solidFill>
                  <a:schemeClr val="bg1"/>
                </a:solidFill>
                <a:latin typeface="Arial" panose="020B0604020202020204" pitchFamily="34" charset="0"/>
                <a:cs typeface="Arial" panose="020B0604020202020204" pitchFamily="34" charset="0"/>
              </a:rPr>
              <a:t>We have also tested the Transfer Learnt LSTM (TL LSTM) on 38 light curves which was never seen by the model.</a:t>
            </a:r>
            <a:endParaRPr lang="en-IT"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7484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6" name="TextBox 5">
            <a:extLst>
              <a:ext uri="{FF2B5EF4-FFF2-40B4-BE49-F238E27FC236}">
                <a16:creationId xmlns:a16="http://schemas.microsoft.com/office/drawing/2014/main" id="{0C94C46D-BF8A-7A45-EC15-FD112AB44FCF}"/>
              </a:ext>
            </a:extLst>
          </p:cNvPr>
          <p:cNvSpPr txBox="1"/>
          <p:nvPr/>
        </p:nvSpPr>
        <p:spPr>
          <a:xfrm>
            <a:off x="7843838" y="1528763"/>
            <a:ext cx="184731" cy="369332"/>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25F2ABE2-A6B9-01F3-A558-F6A85B66FBF2}"/>
              </a:ext>
            </a:extLst>
          </p:cNvPr>
          <p:cNvSpPr txBox="1"/>
          <p:nvPr/>
        </p:nvSpPr>
        <p:spPr>
          <a:xfrm>
            <a:off x="0" y="100027"/>
            <a:ext cx="11454938" cy="1631216"/>
          </a:xfrm>
          <a:prstGeom prst="rect">
            <a:avLst/>
          </a:prstGeom>
          <a:noFill/>
        </p:spPr>
        <p:txBody>
          <a:bodyPr wrap="square" rtlCol="0">
            <a:spAutoFit/>
          </a:bodyPr>
          <a:lstStyle/>
          <a:p>
            <a:r>
              <a:rPr lang="en-IT" sz="3600" dirty="0">
                <a:solidFill>
                  <a:schemeClr val="accent5">
                    <a:lumMod val="60000"/>
                    <a:lumOff val="40000"/>
                  </a:schemeClr>
                </a:solidFill>
                <a:latin typeface="Dreaming Outloud Pro" panose="03050502040302030504" pitchFamily="66" charset="77"/>
                <a:cs typeface="Dreaming Outloud Pro" panose="03050502040302030504" pitchFamily="66" charset="77"/>
              </a:rPr>
              <a:t>Transfer learning:</a:t>
            </a:r>
          </a:p>
          <a:p>
            <a:endParaRPr lang="en-IT" sz="3200" dirty="0"/>
          </a:p>
          <a:p>
            <a:endParaRPr lang="en-IT" sz="3200" dirty="0"/>
          </a:p>
        </p:txBody>
      </p:sp>
      <p:sp>
        <p:nvSpPr>
          <p:cNvPr id="4" name="TextBox 3">
            <a:extLst>
              <a:ext uri="{FF2B5EF4-FFF2-40B4-BE49-F238E27FC236}">
                <a16:creationId xmlns:a16="http://schemas.microsoft.com/office/drawing/2014/main" id="{271C94BD-E7C4-7339-DDBF-F3D22DB058FF}"/>
              </a:ext>
            </a:extLst>
          </p:cNvPr>
          <p:cNvSpPr txBox="1"/>
          <p:nvPr/>
        </p:nvSpPr>
        <p:spPr>
          <a:xfrm>
            <a:off x="-1524" y="673357"/>
            <a:ext cx="6301047" cy="584775"/>
          </a:xfrm>
          <a:prstGeom prst="rect">
            <a:avLst/>
          </a:prstGeom>
          <a:noFill/>
        </p:spPr>
        <p:txBody>
          <a:bodyPr wrap="square" rtlCol="0">
            <a:spAutoFit/>
          </a:bodyPr>
          <a:lstStyle/>
          <a:p>
            <a:r>
              <a:rPr lang="en-IT" sz="3200" dirty="0">
                <a:solidFill>
                  <a:srgbClr val="D5C4F0"/>
                </a:solidFill>
                <a:latin typeface="Dreaming Outloud Pro" panose="03050502040302030504" pitchFamily="66" charset="77"/>
                <a:cs typeface="Dreaming Outloud Pro" panose="03050502040302030504" pitchFamily="66" charset="77"/>
              </a:rPr>
              <a:t>Test A:</a:t>
            </a:r>
          </a:p>
        </p:txBody>
      </p:sp>
      <p:pic>
        <p:nvPicPr>
          <p:cNvPr id="10" name="Picture 9" descr="A screen shot of a graph&#10;&#10;Description automatically generated">
            <a:extLst>
              <a:ext uri="{FF2B5EF4-FFF2-40B4-BE49-F238E27FC236}">
                <a16:creationId xmlns:a16="http://schemas.microsoft.com/office/drawing/2014/main" id="{33F2E8E6-A5B7-0A6D-9165-2F03C50ADC5A}"/>
              </a:ext>
            </a:extLst>
          </p:cNvPr>
          <p:cNvPicPr>
            <a:picLocks noChangeAspect="1"/>
          </p:cNvPicPr>
          <p:nvPr/>
        </p:nvPicPr>
        <p:blipFill>
          <a:blip r:embed="rId7"/>
          <a:stretch>
            <a:fillRect/>
          </a:stretch>
        </p:blipFill>
        <p:spPr>
          <a:xfrm>
            <a:off x="0" y="1258132"/>
            <a:ext cx="11953701" cy="5006801"/>
          </a:xfrm>
          <a:prstGeom prst="rect">
            <a:avLst/>
          </a:prstGeom>
        </p:spPr>
      </p:pic>
    </p:spTree>
    <p:extLst>
      <p:ext uri="{BB962C8B-B14F-4D97-AF65-F5344CB8AC3E}">
        <p14:creationId xmlns:p14="http://schemas.microsoft.com/office/powerpoint/2010/main" val="3319054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6" name="TextBox 5">
            <a:extLst>
              <a:ext uri="{FF2B5EF4-FFF2-40B4-BE49-F238E27FC236}">
                <a16:creationId xmlns:a16="http://schemas.microsoft.com/office/drawing/2014/main" id="{0C94C46D-BF8A-7A45-EC15-FD112AB44FCF}"/>
              </a:ext>
            </a:extLst>
          </p:cNvPr>
          <p:cNvSpPr txBox="1"/>
          <p:nvPr/>
        </p:nvSpPr>
        <p:spPr>
          <a:xfrm>
            <a:off x="7843838" y="1528763"/>
            <a:ext cx="184731" cy="369332"/>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25F2ABE2-A6B9-01F3-A558-F6A85B66FBF2}"/>
              </a:ext>
            </a:extLst>
          </p:cNvPr>
          <p:cNvSpPr txBox="1"/>
          <p:nvPr/>
        </p:nvSpPr>
        <p:spPr>
          <a:xfrm>
            <a:off x="0" y="100027"/>
            <a:ext cx="11454938" cy="1631216"/>
          </a:xfrm>
          <a:prstGeom prst="rect">
            <a:avLst/>
          </a:prstGeom>
          <a:noFill/>
        </p:spPr>
        <p:txBody>
          <a:bodyPr wrap="square" rtlCol="0">
            <a:spAutoFit/>
          </a:bodyPr>
          <a:lstStyle/>
          <a:p>
            <a:r>
              <a:rPr lang="en-IT" sz="3600" dirty="0">
                <a:solidFill>
                  <a:schemeClr val="accent5">
                    <a:lumMod val="60000"/>
                    <a:lumOff val="40000"/>
                  </a:schemeClr>
                </a:solidFill>
                <a:latin typeface="Dreaming Outloud Pro" panose="03050502040302030504" pitchFamily="66" charset="77"/>
                <a:cs typeface="Dreaming Outloud Pro" panose="03050502040302030504" pitchFamily="66" charset="77"/>
              </a:rPr>
              <a:t>Transfer learning:</a:t>
            </a:r>
          </a:p>
          <a:p>
            <a:endParaRPr lang="en-IT" sz="3200" dirty="0"/>
          </a:p>
          <a:p>
            <a:endParaRPr lang="en-IT" sz="3200" dirty="0"/>
          </a:p>
        </p:txBody>
      </p:sp>
      <p:sp>
        <p:nvSpPr>
          <p:cNvPr id="4" name="TextBox 3">
            <a:extLst>
              <a:ext uri="{FF2B5EF4-FFF2-40B4-BE49-F238E27FC236}">
                <a16:creationId xmlns:a16="http://schemas.microsoft.com/office/drawing/2014/main" id="{A981B346-C64C-00EB-FE33-EEC3C561E04F}"/>
              </a:ext>
            </a:extLst>
          </p:cNvPr>
          <p:cNvSpPr txBox="1"/>
          <p:nvPr/>
        </p:nvSpPr>
        <p:spPr>
          <a:xfrm>
            <a:off x="282633" y="814647"/>
            <a:ext cx="1978429" cy="584775"/>
          </a:xfrm>
          <a:prstGeom prst="rect">
            <a:avLst/>
          </a:prstGeom>
          <a:noFill/>
        </p:spPr>
        <p:txBody>
          <a:bodyPr wrap="square" rtlCol="0">
            <a:spAutoFit/>
          </a:bodyPr>
          <a:lstStyle/>
          <a:p>
            <a:r>
              <a:rPr lang="en-IT" sz="3200" dirty="0">
                <a:solidFill>
                  <a:srgbClr val="D5C4F0"/>
                </a:solidFill>
                <a:latin typeface="Dreaming Outloud Pro" panose="03050502040302030504" pitchFamily="66" charset="77"/>
                <a:cs typeface="Dreaming Outloud Pro" panose="03050502040302030504" pitchFamily="66" charset="77"/>
              </a:rPr>
              <a:t>Test B:</a:t>
            </a:r>
          </a:p>
        </p:txBody>
      </p:sp>
      <p:pic>
        <p:nvPicPr>
          <p:cNvPr id="10" name="Picture 9" descr="A graph with red and blue dots&#10;&#10;Description automatically generated">
            <a:extLst>
              <a:ext uri="{FF2B5EF4-FFF2-40B4-BE49-F238E27FC236}">
                <a16:creationId xmlns:a16="http://schemas.microsoft.com/office/drawing/2014/main" id="{74803484-6F46-3578-43B8-9CF1A5C674B2}"/>
              </a:ext>
            </a:extLst>
          </p:cNvPr>
          <p:cNvPicPr>
            <a:picLocks noChangeAspect="1"/>
          </p:cNvPicPr>
          <p:nvPr/>
        </p:nvPicPr>
        <p:blipFill>
          <a:blip r:embed="rId7"/>
          <a:stretch>
            <a:fillRect/>
          </a:stretch>
        </p:blipFill>
        <p:spPr>
          <a:xfrm>
            <a:off x="-1524" y="1319668"/>
            <a:ext cx="12188952" cy="4945265"/>
          </a:xfrm>
          <a:prstGeom prst="rect">
            <a:avLst/>
          </a:prstGeom>
        </p:spPr>
      </p:pic>
    </p:spTree>
    <p:extLst>
      <p:ext uri="{BB962C8B-B14F-4D97-AF65-F5344CB8AC3E}">
        <p14:creationId xmlns:p14="http://schemas.microsoft.com/office/powerpoint/2010/main" val="1157176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56003" y="1283"/>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6" name="TextBox 5">
            <a:extLst>
              <a:ext uri="{FF2B5EF4-FFF2-40B4-BE49-F238E27FC236}">
                <a16:creationId xmlns:a16="http://schemas.microsoft.com/office/drawing/2014/main" id="{0C94C46D-BF8A-7A45-EC15-FD112AB44FCF}"/>
              </a:ext>
            </a:extLst>
          </p:cNvPr>
          <p:cNvSpPr txBox="1"/>
          <p:nvPr/>
        </p:nvSpPr>
        <p:spPr>
          <a:xfrm>
            <a:off x="7843838" y="1528763"/>
            <a:ext cx="184731" cy="369332"/>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25F2ABE2-A6B9-01F3-A558-F6A85B66FBF2}"/>
              </a:ext>
            </a:extLst>
          </p:cNvPr>
          <p:cNvSpPr txBox="1"/>
          <p:nvPr/>
        </p:nvSpPr>
        <p:spPr>
          <a:xfrm>
            <a:off x="76673" y="784746"/>
            <a:ext cx="11555938" cy="1569660"/>
          </a:xfrm>
          <a:prstGeom prst="rect">
            <a:avLst/>
          </a:prstGeom>
          <a:noFill/>
        </p:spPr>
        <p:txBody>
          <a:bodyPr wrap="square" rtlCol="0">
            <a:spAutoFit/>
          </a:bodyPr>
          <a:lstStyle/>
          <a:p>
            <a:pPr algn="ctr"/>
            <a:r>
              <a:rPr lang="en-IT" sz="4800" dirty="0">
                <a:solidFill>
                  <a:schemeClr val="accent5">
                    <a:lumMod val="60000"/>
                    <a:lumOff val="40000"/>
                  </a:schemeClr>
                </a:solidFill>
                <a:latin typeface="Dreaming Outloud Pro" panose="03050502040302030504" pitchFamily="66" charset="77"/>
                <a:cs typeface="Dreaming Outloud Pro" panose="03050502040302030504" pitchFamily="66" charset="77"/>
              </a:rPr>
              <a:t>Conclusion</a:t>
            </a:r>
            <a:endParaRPr lang="en-IT" sz="4800" dirty="0"/>
          </a:p>
          <a:p>
            <a:endParaRPr lang="en-IT" sz="4800" dirty="0"/>
          </a:p>
        </p:txBody>
      </p:sp>
      <p:pic>
        <p:nvPicPr>
          <p:cNvPr id="8" name="Graphic 7" descr="Clipboard with solid fill">
            <a:extLst>
              <a:ext uri="{FF2B5EF4-FFF2-40B4-BE49-F238E27FC236}">
                <a16:creationId xmlns:a16="http://schemas.microsoft.com/office/drawing/2014/main" id="{77FA7206-4C58-D93C-A469-3EFECD2EA6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80802" y="2295471"/>
            <a:ext cx="1947679" cy="1947679"/>
          </a:xfrm>
          <a:prstGeom prst="rect">
            <a:avLst/>
          </a:prstGeom>
        </p:spPr>
      </p:pic>
    </p:spTree>
    <p:extLst>
      <p:ext uri="{BB962C8B-B14F-4D97-AF65-F5344CB8AC3E}">
        <p14:creationId xmlns:p14="http://schemas.microsoft.com/office/powerpoint/2010/main" val="354402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400" decel="100000"/>
                                        <p:tgtEl>
                                          <p:spTgt spid="8"/>
                                        </p:tgtEl>
                                      </p:cBhvr>
                                    </p:animEffect>
                                    <p:anim calcmode="lin" valueType="num">
                                      <p:cBhvr>
                                        <p:cTn id="8" dur="400" decel="100000" fill="hold"/>
                                        <p:tgtEl>
                                          <p:spTgt spid="8"/>
                                        </p:tgtEl>
                                        <p:attrNameLst>
                                          <p:attrName>style.rotation</p:attrName>
                                        </p:attrNameLst>
                                      </p:cBhvr>
                                      <p:tavLst>
                                        <p:tav tm="0">
                                          <p:val>
                                            <p:fltVal val="-90"/>
                                          </p:val>
                                        </p:tav>
                                        <p:tav tm="100000">
                                          <p:val>
                                            <p:fltVal val="0"/>
                                          </p:val>
                                        </p:tav>
                                      </p:tavLst>
                                    </p:anim>
                                    <p:anim calcmode="lin" valueType="num">
                                      <p:cBhvr>
                                        <p:cTn id="9" dur="400" decel="100000" fill="hold"/>
                                        <p:tgtEl>
                                          <p:spTgt spid="8"/>
                                        </p:tgtEl>
                                        <p:attrNameLst>
                                          <p:attrName>ppt_x</p:attrName>
                                        </p:attrNameLst>
                                      </p:cBhvr>
                                      <p:tavLst>
                                        <p:tav tm="0">
                                          <p:val>
                                            <p:strVal val="#ppt_x+0.4"/>
                                          </p:val>
                                        </p:tav>
                                        <p:tav tm="100000">
                                          <p:val>
                                            <p:strVal val="#ppt_x-0.05"/>
                                          </p:val>
                                        </p:tav>
                                      </p:tavLst>
                                    </p:anim>
                                    <p:anim calcmode="lin" valueType="num">
                                      <p:cBhvr>
                                        <p:cTn id="10" dur="400" decel="100000" fill="hold"/>
                                        <p:tgtEl>
                                          <p:spTgt spid="8"/>
                                        </p:tgtEl>
                                        <p:attrNameLst>
                                          <p:attrName>ppt_y</p:attrName>
                                        </p:attrNameLst>
                                      </p:cBhvr>
                                      <p:tavLst>
                                        <p:tav tm="0">
                                          <p:val>
                                            <p:strVal val="#ppt_y-0.4"/>
                                          </p:val>
                                        </p:tav>
                                        <p:tav tm="100000">
                                          <p:val>
                                            <p:strVal val="#ppt_y+0.1"/>
                                          </p:val>
                                        </p:tav>
                                      </p:tavLst>
                                    </p:anim>
                                    <p:anim calcmode="lin" valueType="num">
                                      <p:cBhvr>
                                        <p:cTn id="11" dur="100" accel="100000" fill="hold">
                                          <p:stCondLst>
                                            <p:cond delay="400"/>
                                          </p:stCondLst>
                                        </p:cTn>
                                        <p:tgtEl>
                                          <p:spTgt spid="8"/>
                                        </p:tgtEl>
                                        <p:attrNameLst>
                                          <p:attrName>ppt_x</p:attrName>
                                        </p:attrNameLst>
                                      </p:cBhvr>
                                      <p:tavLst>
                                        <p:tav tm="0">
                                          <p:val>
                                            <p:strVal val="#ppt_x-0.05"/>
                                          </p:val>
                                        </p:tav>
                                        <p:tav tm="100000">
                                          <p:val>
                                            <p:strVal val="#ppt_x"/>
                                          </p:val>
                                        </p:tav>
                                      </p:tavLst>
                                    </p:anim>
                                    <p:anim calcmode="lin" valueType="num">
                                      <p:cBhvr>
                                        <p:cTn id="12" dur="100" accel="100000" fill="hold">
                                          <p:stCondLst>
                                            <p:cond delay="4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6" name="TextBox 5">
            <a:extLst>
              <a:ext uri="{FF2B5EF4-FFF2-40B4-BE49-F238E27FC236}">
                <a16:creationId xmlns:a16="http://schemas.microsoft.com/office/drawing/2014/main" id="{0C94C46D-BF8A-7A45-EC15-FD112AB44FCF}"/>
              </a:ext>
            </a:extLst>
          </p:cNvPr>
          <p:cNvSpPr txBox="1"/>
          <p:nvPr/>
        </p:nvSpPr>
        <p:spPr>
          <a:xfrm>
            <a:off x="7843838" y="1528763"/>
            <a:ext cx="184731" cy="369332"/>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25F2ABE2-A6B9-01F3-A558-F6A85B66FBF2}"/>
              </a:ext>
            </a:extLst>
          </p:cNvPr>
          <p:cNvSpPr txBox="1"/>
          <p:nvPr/>
        </p:nvSpPr>
        <p:spPr>
          <a:xfrm>
            <a:off x="0" y="100027"/>
            <a:ext cx="11454938" cy="1631216"/>
          </a:xfrm>
          <a:prstGeom prst="rect">
            <a:avLst/>
          </a:prstGeom>
          <a:noFill/>
        </p:spPr>
        <p:txBody>
          <a:bodyPr wrap="square" rtlCol="0">
            <a:spAutoFit/>
          </a:bodyPr>
          <a:lstStyle/>
          <a:p>
            <a:r>
              <a:rPr lang="en-IT" sz="3600" dirty="0">
                <a:solidFill>
                  <a:schemeClr val="accent5">
                    <a:lumMod val="60000"/>
                    <a:lumOff val="40000"/>
                  </a:schemeClr>
                </a:solidFill>
                <a:latin typeface="Dreaming Outloud Pro" panose="03050502040302030504" pitchFamily="66" charset="77"/>
                <a:cs typeface="Dreaming Outloud Pro" panose="03050502040302030504" pitchFamily="66" charset="77"/>
              </a:rPr>
              <a:t>Conclusion:</a:t>
            </a:r>
          </a:p>
          <a:p>
            <a:endParaRPr lang="en-IT" sz="3200" dirty="0"/>
          </a:p>
          <a:p>
            <a:endParaRPr lang="en-IT" sz="3200" dirty="0"/>
          </a:p>
        </p:txBody>
      </p:sp>
      <p:pic>
        <p:nvPicPr>
          <p:cNvPr id="11" name="Picture 10" descr="A table with black text&#10;&#10;Description automatically generated">
            <a:extLst>
              <a:ext uri="{FF2B5EF4-FFF2-40B4-BE49-F238E27FC236}">
                <a16:creationId xmlns:a16="http://schemas.microsoft.com/office/drawing/2014/main" id="{60D4B34B-F6B0-65C4-B37F-76132B3FDEAC}"/>
              </a:ext>
            </a:extLst>
          </p:cNvPr>
          <p:cNvPicPr>
            <a:picLocks noChangeAspect="1"/>
          </p:cNvPicPr>
          <p:nvPr/>
        </p:nvPicPr>
        <p:blipFill>
          <a:blip r:embed="rId7"/>
          <a:stretch>
            <a:fillRect/>
          </a:stretch>
        </p:blipFill>
        <p:spPr>
          <a:xfrm>
            <a:off x="1014737" y="1829988"/>
            <a:ext cx="10106522" cy="3781250"/>
          </a:xfrm>
          <a:prstGeom prst="rect">
            <a:avLst/>
          </a:prstGeom>
        </p:spPr>
      </p:pic>
      <p:sp>
        <p:nvSpPr>
          <p:cNvPr id="12" name="TextBox 11">
            <a:extLst>
              <a:ext uri="{FF2B5EF4-FFF2-40B4-BE49-F238E27FC236}">
                <a16:creationId xmlns:a16="http://schemas.microsoft.com/office/drawing/2014/main" id="{AD23E0B3-754B-48B6-3D50-1773A78B11B0}"/>
              </a:ext>
            </a:extLst>
          </p:cNvPr>
          <p:cNvSpPr txBox="1"/>
          <p:nvPr/>
        </p:nvSpPr>
        <p:spPr>
          <a:xfrm>
            <a:off x="1230284" y="864524"/>
            <a:ext cx="9177251" cy="461665"/>
          </a:xfrm>
          <a:prstGeom prst="rect">
            <a:avLst/>
          </a:prstGeom>
          <a:noFill/>
        </p:spPr>
        <p:txBody>
          <a:bodyPr wrap="square" rtlCol="0">
            <a:spAutoFit/>
          </a:bodyPr>
          <a:lstStyle/>
          <a:p>
            <a:r>
              <a:rPr lang="en-IT" sz="2400" dirty="0">
                <a:solidFill>
                  <a:srgbClr val="FF0000"/>
                </a:solidFill>
              </a:rPr>
              <a:t>Note: The XGBoost task was different from others.</a:t>
            </a:r>
          </a:p>
        </p:txBody>
      </p:sp>
    </p:spTree>
    <p:extLst>
      <p:ext uri="{BB962C8B-B14F-4D97-AF65-F5344CB8AC3E}">
        <p14:creationId xmlns:p14="http://schemas.microsoft.com/office/powerpoint/2010/main" val="2192161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6" name="TextBox 5">
            <a:extLst>
              <a:ext uri="{FF2B5EF4-FFF2-40B4-BE49-F238E27FC236}">
                <a16:creationId xmlns:a16="http://schemas.microsoft.com/office/drawing/2014/main" id="{0C94C46D-BF8A-7A45-EC15-FD112AB44FCF}"/>
              </a:ext>
            </a:extLst>
          </p:cNvPr>
          <p:cNvSpPr txBox="1"/>
          <p:nvPr/>
        </p:nvSpPr>
        <p:spPr>
          <a:xfrm>
            <a:off x="7843838" y="1528763"/>
            <a:ext cx="184731" cy="369332"/>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25F2ABE2-A6B9-01F3-A558-F6A85B66FBF2}"/>
              </a:ext>
            </a:extLst>
          </p:cNvPr>
          <p:cNvSpPr txBox="1"/>
          <p:nvPr/>
        </p:nvSpPr>
        <p:spPr>
          <a:xfrm>
            <a:off x="-1" y="100027"/>
            <a:ext cx="11970327" cy="5940088"/>
          </a:xfrm>
          <a:prstGeom prst="rect">
            <a:avLst/>
          </a:prstGeom>
          <a:noFill/>
        </p:spPr>
        <p:txBody>
          <a:bodyPr wrap="square" rtlCol="0">
            <a:spAutoFit/>
          </a:bodyPr>
          <a:lstStyle/>
          <a:p>
            <a:r>
              <a:rPr lang="en-GB" sz="4000" b="0" i="0" dirty="0">
                <a:solidFill>
                  <a:srgbClr val="EC36D0"/>
                </a:solidFill>
                <a:effectLst/>
                <a:latin typeface="Dreaming Outloud Pro" panose="03050502040302030504" pitchFamily="66" charset="77"/>
                <a:cs typeface="Dreaming Outloud Pro" panose="03050502040302030504" pitchFamily="66" charset="77"/>
              </a:rPr>
              <a:t>Future Research Directions</a:t>
            </a:r>
            <a:endParaRPr lang="en-IT" sz="4000" dirty="0">
              <a:solidFill>
                <a:srgbClr val="EC36D0"/>
              </a:solidFill>
              <a:latin typeface="Dreaming Outloud Pro" panose="03050502040302030504" pitchFamily="66" charset="77"/>
              <a:cs typeface="Dreaming Outloud Pro" panose="03050502040302030504" pitchFamily="66" charset="77"/>
            </a:endParaRPr>
          </a:p>
          <a:p>
            <a:endParaRPr lang="en-IT" sz="4000" dirty="0">
              <a:solidFill>
                <a:srgbClr val="EC36D0"/>
              </a:solidFill>
              <a:latin typeface="Dreaming Outloud Pro" panose="03050502040302030504" pitchFamily="66" charset="77"/>
              <a:cs typeface="Dreaming Outloud Pro" panose="03050502040302030504" pitchFamily="66" charset="77"/>
            </a:endParaRPr>
          </a:p>
          <a:p>
            <a:pPr marL="342900" indent="-342900">
              <a:buFont typeface="Arial" panose="020B0604020202020204" pitchFamily="34" charset="0"/>
              <a:buChar char="•"/>
            </a:pPr>
            <a:r>
              <a:rPr lang="en-GB" sz="2000" b="0" i="0" dirty="0">
                <a:solidFill>
                  <a:schemeClr val="bg1"/>
                </a:solidFill>
                <a:effectLst/>
                <a:latin typeface="Söhne"/>
              </a:rPr>
              <a:t>Conduct transfer learning on the GRU model to discern the distinctions in error rates between Transfer Learning </a:t>
            </a:r>
            <a:r>
              <a:rPr lang="en-GB" sz="2000" b="0" i="0" dirty="0">
                <a:solidFill>
                  <a:srgbClr val="FFC000"/>
                </a:solidFill>
                <a:effectLst/>
                <a:latin typeface="Söhne"/>
              </a:rPr>
              <a:t>(TL) LSTM </a:t>
            </a:r>
            <a:r>
              <a:rPr lang="en-GB" sz="2000" b="0" i="0" dirty="0">
                <a:solidFill>
                  <a:schemeClr val="bg1"/>
                </a:solidFill>
                <a:effectLst/>
                <a:latin typeface="Söhne"/>
              </a:rPr>
              <a:t>and </a:t>
            </a:r>
            <a:r>
              <a:rPr lang="en-GB" sz="2000" b="0" i="0" dirty="0">
                <a:solidFill>
                  <a:srgbClr val="FFC000"/>
                </a:solidFill>
                <a:effectLst/>
                <a:latin typeface="Söhne"/>
              </a:rPr>
              <a:t>TL GRU.</a:t>
            </a:r>
          </a:p>
          <a:p>
            <a:pPr marL="342900" indent="-342900">
              <a:buFont typeface="Arial" panose="020B0604020202020204" pitchFamily="34" charset="0"/>
              <a:buChar char="•"/>
            </a:pPr>
            <a:endParaRPr lang="en-IT" sz="200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000" b="0" i="0" dirty="0">
                <a:solidFill>
                  <a:schemeClr val="bg1"/>
                </a:solidFill>
                <a:effectLst/>
                <a:latin typeface="Söhne"/>
              </a:rPr>
              <a:t>Conducting transfer learning across diverse datasets to ensure comprehensive capture of even subtle variations within the light curve patterns.</a:t>
            </a:r>
          </a:p>
          <a:p>
            <a:pPr marL="342900" indent="-342900">
              <a:buFont typeface="Arial" panose="020B0604020202020204" pitchFamily="34" charset="0"/>
              <a:buChar char="•"/>
            </a:pPr>
            <a:endParaRPr lang="en-GB" sz="2000" dirty="0">
              <a:solidFill>
                <a:schemeClr val="bg1"/>
              </a:solidFill>
              <a:latin typeface="Söhne"/>
            </a:endParaRPr>
          </a:p>
          <a:p>
            <a:pPr marL="342900" indent="-342900">
              <a:buFont typeface="Arial" panose="020B0604020202020204" pitchFamily="34" charset="0"/>
              <a:buChar char="•"/>
            </a:pPr>
            <a:r>
              <a:rPr lang="en-GB" sz="2000" b="0" i="0" dirty="0">
                <a:solidFill>
                  <a:schemeClr val="bg1"/>
                </a:solidFill>
                <a:effectLst/>
                <a:latin typeface="Söhne"/>
              </a:rPr>
              <a:t>It is imperative to develop a web application or website that serves as a research platform, granting scientists access to a comprehensive repository of cutting-edge models from various academic publications. Additionally, providing seamless access to </a:t>
            </a:r>
            <a:r>
              <a:rPr lang="en-GB" sz="2000" b="0" i="0" dirty="0">
                <a:solidFill>
                  <a:srgbClr val="FF0000"/>
                </a:solidFill>
                <a:effectLst/>
                <a:latin typeface="Söhne"/>
              </a:rPr>
              <a:t>Gaia</a:t>
            </a:r>
            <a:r>
              <a:rPr lang="en-GB" sz="2000" b="0" i="0" dirty="0">
                <a:solidFill>
                  <a:schemeClr val="bg1"/>
                </a:solidFill>
                <a:effectLst/>
                <a:latin typeface="Söhne"/>
              </a:rPr>
              <a:t> and </a:t>
            </a:r>
            <a:r>
              <a:rPr lang="en-GB" sz="2000" b="0" i="0" dirty="0">
                <a:solidFill>
                  <a:srgbClr val="FF0000"/>
                </a:solidFill>
                <a:effectLst/>
                <a:latin typeface="Söhne"/>
              </a:rPr>
              <a:t>OGLE</a:t>
            </a:r>
            <a:r>
              <a:rPr lang="en-GB" sz="2000" b="0" i="0" dirty="0">
                <a:solidFill>
                  <a:schemeClr val="bg1"/>
                </a:solidFill>
                <a:effectLst/>
                <a:latin typeface="Söhne"/>
              </a:rPr>
              <a:t> databases to extract light curves is essential for facilitating thorough comparative analyses of distinct models pertaining to metallicity estimation across various spectral bands.</a:t>
            </a:r>
            <a:endParaRPr lang="en-GB" sz="2000" dirty="0">
              <a:solidFill>
                <a:schemeClr val="bg1"/>
              </a:solidFill>
              <a:latin typeface="Söhne"/>
            </a:endParaRPr>
          </a:p>
          <a:p>
            <a:pPr marL="342900" indent="-342900">
              <a:buFont typeface="Arial" panose="020B0604020202020204" pitchFamily="34" charset="0"/>
              <a:buChar char="•"/>
            </a:pPr>
            <a:endParaRPr lang="en-GB" sz="2000" b="0" i="0" dirty="0">
              <a:solidFill>
                <a:schemeClr val="bg1"/>
              </a:solidFill>
              <a:effectLst/>
              <a:latin typeface="Söhne"/>
            </a:endParaRPr>
          </a:p>
          <a:p>
            <a:pPr marL="342900" indent="-342900">
              <a:buFont typeface="Arial" panose="020B0604020202020204" pitchFamily="34" charset="0"/>
              <a:buChar char="•"/>
            </a:pPr>
            <a:endParaRPr lang="en-GB" sz="2000" dirty="0">
              <a:solidFill>
                <a:srgbClr val="374151"/>
              </a:solidFill>
              <a:latin typeface="Söhne"/>
              <a:cs typeface="Dreaming Outloud Pro" panose="03050502040302030504" pitchFamily="66" charset="77"/>
            </a:endParaRPr>
          </a:p>
          <a:p>
            <a:pPr marL="342900" indent="-342900">
              <a:buFont typeface="Arial" panose="020B0604020202020204" pitchFamily="34" charset="0"/>
              <a:buChar char="•"/>
            </a:pPr>
            <a:endParaRPr lang="en-IT" sz="4000" dirty="0">
              <a:solidFill>
                <a:srgbClr val="EC36D0"/>
              </a:solidFill>
              <a:latin typeface="Dreaming Outloud Pro" panose="03050502040302030504" pitchFamily="66" charset="77"/>
              <a:cs typeface="Dreaming Outloud Pro" panose="03050502040302030504" pitchFamily="66" charset="77"/>
            </a:endParaRPr>
          </a:p>
        </p:txBody>
      </p:sp>
    </p:spTree>
    <p:extLst>
      <p:ext uri="{BB962C8B-B14F-4D97-AF65-F5344CB8AC3E}">
        <p14:creationId xmlns:p14="http://schemas.microsoft.com/office/powerpoint/2010/main" val="2935289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56003" y="1283"/>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6" name="TextBox 5">
            <a:extLst>
              <a:ext uri="{FF2B5EF4-FFF2-40B4-BE49-F238E27FC236}">
                <a16:creationId xmlns:a16="http://schemas.microsoft.com/office/drawing/2014/main" id="{0C94C46D-BF8A-7A45-EC15-FD112AB44FCF}"/>
              </a:ext>
            </a:extLst>
          </p:cNvPr>
          <p:cNvSpPr txBox="1"/>
          <p:nvPr/>
        </p:nvSpPr>
        <p:spPr>
          <a:xfrm>
            <a:off x="7843838" y="1528763"/>
            <a:ext cx="184731" cy="369332"/>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25F2ABE2-A6B9-01F3-A558-F6A85B66FBF2}"/>
              </a:ext>
            </a:extLst>
          </p:cNvPr>
          <p:cNvSpPr txBox="1"/>
          <p:nvPr/>
        </p:nvSpPr>
        <p:spPr>
          <a:xfrm>
            <a:off x="316507" y="743933"/>
            <a:ext cx="11555938" cy="1938992"/>
          </a:xfrm>
          <a:prstGeom prst="rect">
            <a:avLst/>
          </a:prstGeom>
          <a:noFill/>
        </p:spPr>
        <p:txBody>
          <a:bodyPr wrap="square" rtlCol="0">
            <a:spAutoFit/>
          </a:bodyPr>
          <a:lstStyle/>
          <a:p>
            <a:pPr algn="ctr"/>
            <a:r>
              <a:rPr lang="en-IT" sz="6000" dirty="0">
                <a:solidFill>
                  <a:srgbClr val="EC36D0"/>
                </a:solidFill>
                <a:latin typeface="Dreaming Outloud Pro" panose="03050502040302030504" pitchFamily="66" charset="77"/>
                <a:cs typeface="Dreaming Outloud Pro" panose="03050502040302030504" pitchFamily="66" charset="77"/>
              </a:rPr>
              <a:t>Appendix</a:t>
            </a:r>
          </a:p>
          <a:p>
            <a:endParaRPr lang="en-IT" sz="6000" dirty="0">
              <a:solidFill>
                <a:srgbClr val="EC36D0"/>
              </a:solidFill>
              <a:latin typeface="Dreaming Outloud Pro" panose="03050502040302030504" pitchFamily="66" charset="77"/>
              <a:cs typeface="Dreaming Outloud Pro" panose="03050502040302030504" pitchFamily="66" charset="77"/>
            </a:endParaRPr>
          </a:p>
        </p:txBody>
      </p:sp>
      <p:pic>
        <p:nvPicPr>
          <p:cNvPr id="10" name="Graphic 9" descr="Astronaut female with solid fill">
            <a:extLst>
              <a:ext uri="{FF2B5EF4-FFF2-40B4-BE49-F238E27FC236}">
                <a16:creationId xmlns:a16="http://schemas.microsoft.com/office/drawing/2014/main" id="{80A401A4-725A-A162-2014-638CFCDE8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7212" y="2223151"/>
            <a:ext cx="1517575" cy="1517575"/>
          </a:xfrm>
          <a:prstGeom prst="rect">
            <a:avLst/>
          </a:prstGeom>
        </p:spPr>
      </p:pic>
    </p:spTree>
    <p:extLst>
      <p:ext uri="{BB962C8B-B14F-4D97-AF65-F5344CB8AC3E}">
        <p14:creationId xmlns:p14="http://schemas.microsoft.com/office/powerpoint/2010/main" val="3751465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6" name="TextBox 5">
            <a:extLst>
              <a:ext uri="{FF2B5EF4-FFF2-40B4-BE49-F238E27FC236}">
                <a16:creationId xmlns:a16="http://schemas.microsoft.com/office/drawing/2014/main" id="{0C94C46D-BF8A-7A45-EC15-FD112AB44FCF}"/>
              </a:ext>
            </a:extLst>
          </p:cNvPr>
          <p:cNvSpPr txBox="1"/>
          <p:nvPr/>
        </p:nvSpPr>
        <p:spPr>
          <a:xfrm>
            <a:off x="7843838" y="1528763"/>
            <a:ext cx="184731" cy="369332"/>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E695FDB1-58C4-6D34-2CE8-DFED2E1BA2B3}"/>
              </a:ext>
            </a:extLst>
          </p:cNvPr>
          <p:cNvSpPr txBox="1"/>
          <p:nvPr/>
        </p:nvSpPr>
        <p:spPr>
          <a:xfrm>
            <a:off x="471055" y="332509"/>
            <a:ext cx="8645236" cy="1200329"/>
          </a:xfrm>
          <a:prstGeom prst="rect">
            <a:avLst/>
          </a:prstGeom>
          <a:noFill/>
        </p:spPr>
        <p:txBody>
          <a:bodyPr wrap="square" rtlCol="0">
            <a:spAutoFit/>
          </a:bodyPr>
          <a:lstStyle/>
          <a:p>
            <a:r>
              <a:rPr lang="en-GB" sz="3600" dirty="0">
                <a:solidFill>
                  <a:schemeClr val="accent6">
                    <a:lumMod val="60000"/>
                    <a:lumOff val="40000"/>
                  </a:schemeClr>
                </a:solidFill>
                <a:latin typeface="Dreaming Outloud Pro" panose="03050502040302030504" pitchFamily="66" charset="77"/>
                <a:cs typeface="Dreaming Outloud Pro" panose="03050502040302030504" pitchFamily="66" charset="77"/>
              </a:rPr>
              <a:t>W</a:t>
            </a:r>
            <a:r>
              <a:rPr lang="en-IT" sz="3600" dirty="0">
                <a:solidFill>
                  <a:schemeClr val="accent6">
                    <a:lumMod val="60000"/>
                    <a:lumOff val="40000"/>
                  </a:schemeClr>
                </a:solidFill>
                <a:latin typeface="Dreaming Outloud Pro" panose="03050502040302030504" pitchFamily="66" charset="77"/>
                <a:cs typeface="Dreaming Outloud Pro" panose="03050502040302030504" pitchFamily="66" charset="77"/>
              </a:rPr>
              <a:t>hat is the D21 model? </a:t>
            </a:r>
          </a:p>
          <a:p>
            <a:endParaRPr lang="en-IT" sz="3600" dirty="0">
              <a:solidFill>
                <a:schemeClr val="accent6">
                  <a:lumMod val="60000"/>
                  <a:lumOff val="40000"/>
                </a:schemeClr>
              </a:solidFill>
              <a:latin typeface="Dreaming Outloud Pro" panose="03050502040302030504" pitchFamily="66" charset="77"/>
              <a:cs typeface="Dreaming Outloud Pro" panose="03050502040302030504" pitchFamily="66" charset="77"/>
            </a:endParaRPr>
          </a:p>
        </p:txBody>
      </p:sp>
      <p:sp>
        <p:nvSpPr>
          <p:cNvPr id="8" name="TextBox 7">
            <a:extLst>
              <a:ext uri="{FF2B5EF4-FFF2-40B4-BE49-F238E27FC236}">
                <a16:creationId xmlns:a16="http://schemas.microsoft.com/office/drawing/2014/main" id="{3BB238E2-DD8C-F288-D383-9A3F3A24054A}"/>
              </a:ext>
            </a:extLst>
          </p:cNvPr>
          <p:cNvSpPr txBox="1"/>
          <p:nvPr/>
        </p:nvSpPr>
        <p:spPr>
          <a:xfrm>
            <a:off x="471055" y="1263535"/>
            <a:ext cx="10468494" cy="5078313"/>
          </a:xfrm>
          <a:prstGeom prst="rect">
            <a:avLst/>
          </a:prstGeom>
          <a:noFill/>
        </p:spPr>
        <p:txBody>
          <a:bodyPr wrap="square" rtlCol="0">
            <a:spAutoFit/>
          </a:bodyPr>
          <a:lstStyle/>
          <a:p>
            <a:r>
              <a:rPr lang="en-GB" b="0" i="0" dirty="0">
                <a:solidFill>
                  <a:schemeClr val="bg1"/>
                </a:solidFill>
                <a:effectLst/>
                <a:latin typeface="Söhne"/>
              </a:rPr>
              <a:t>D21, denoted as a model in accordance with the publication by </a:t>
            </a:r>
            <a:r>
              <a:rPr lang="en-GB" b="0" i="0" dirty="0" err="1">
                <a:solidFill>
                  <a:schemeClr val="bg1"/>
                </a:solidFill>
                <a:effectLst/>
                <a:latin typeface="Söhne"/>
              </a:rPr>
              <a:t>Dékány</a:t>
            </a:r>
            <a:r>
              <a:rPr lang="en-GB" b="0" i="0" dirty="0">
                <a:solidFill>
                  <a:schemeClr val="bg1"/>
                </a:solidFill>
                <a:effectLst/>
                <a:latin typeface="Söhne"/>
              </a:rPr>
              <a:t> et al. (2021), encompasses the following sequential components:</a:t>
            </a:r>
          </a:p>
          <a:p>
            <a:endParaRPr lang="en-GB" dirty="0">
              <a:solidFill>
                <a:schemeClr val="bg1"/>
              </a:solidFill>
              <a:latin typeface="Söhne"/>
            </a:endParaRPr>
          </a:p>
          <a:p>
            <a:pPr marL="342900" indent="-342900">
              <a:buAutoNum type="arabicPeriod"/>
            </a:pPr>
            <a:r>
              <a:rPr lang="en-GB" dirty="0">
                <a:solidFill>
                  <a:schemeClr val="accent2">
                    <a:lumMod val="75000"/>
                  </a:schemeClr>
                </a:solidFill>
              </a:rPr>
              <a:t>Gaussian Process Regression: </a:t>
            </a:r>
            <a:r>
              <a:rPr lang="en-GB" dirty="0">
                <a:solidFill>
                  <a:schemeClr val="bg1"/>
                </a:solidFill>
              </a:rPr>
              <a:t>Although the traditional </a:t>
            </a:r>
            <a:r>
              <a:rPr lang="en-GB" dirty="0">
                <a:solidFill>
                  <a:schemeClr val="accent2"/>
                </a:solidFill>
              </a:rPr>
              <a:t>direct Fourier fitting </a:t>
            </a:r>
            <a:r>
              <a:rPr lang="en-GB" dirty="0">
                <a:solidFill>
                  <a:schemeClr val="bg1"/>
                </a:solidFill>
              </a:rPr>
              <a:t>(DFF) provides a good generic model representation of periodic light curves, it shows considerable volatility in the case of </a:t>
            </a:r>
            <a:r>
              <a:rPr lang="en-GB" dirty="0">
                <a:solidFill>
                  <a:schemeClr val="accent2"/>
                </a:solidFill>
              </a:rPr>
              <a:t>uneven phase sampling </a:t>
            </a:r>
            <a:r>
              <a:rPr lang="en-GB" dirty="0">
                <a:solidFill>
                  <a:schemeClr val="bg1"/>
                </a:solidFill>
              </a:rPr>
              <a:t>and/or </a:t>
            </a:r>
            <a:r>
              <a:rPr lang="en-GB" dirty="0">
                <a:solidFill>
                  <a:schemeClr val="accent2"/>
                </a:solidFill>
              </a:rPr>
              <a:t>noisy photometry</a:t>
            </a:r>
            <a:r>
              <a:rPr lang="en-GB" dirty="0">
                <a:solidFill>
                  <a:schemeClr val="bg1"/>
                </a:solidFill>
              </a:rPr>
              <a:t>, in which cases it lacks a </a:t>
            </a:r>
            <a:r>
              <a:rPr lang="en-GB" dirty="0">
                <a:solidFill>
                  <a:schemeClr val="accent2"/>
                </a:solidFill>
              </a:rPr>
              <a:t>good bias-variance</a:t>
            </a:r>
            <a:r>
              <a:rPr lang="en-GB" dirty="0">
                <a:solidFill>
                  <a:schemeClr val="bg1"/>
                </a:solidFill>
              </a:rPr>
              <a:t> </a:t>
            </a:r>
            <a:r>
              <a:rPr lang="en-GB" dirty="0">
                <a:solidFill>
                  <a:srgbClr val="EC36D0"/>
                </a:solidFill>
              </a:rPr>
              <a:t>trade-off</a:t>
            </a:r>
            <a:r>
              <a:rPr lang="en-GB" dirty="0">
                <a:solidFill>
                  <a:schemeClr val="bg1"/>
                </a:solidFill>
              </a:rPr>
              <a:t> at any choice of Fourier order. For modelling the intrinsic shape of the light curves, A GPR model was employed, utilizing a kernel formed as the product of </a:t>
            </a:r>
            <a:r>
              <a:rPr lang="en-GB" dirty="0">
                <a:solidFill>
                  <a:srgbClr val="FF0000"/>
                </a:solidFill>
              </a:rPr>
              <a:t>an exponential sine-squared function </a:t>
            </a:r>
            <a:r>
              <a:rPr lang="en-GB" dirty="0">
                <a:solidFill>
                  <a:schemeClr val="bg1"/>
                </a:solidFill>
              </a:rPr>
              <a:t>and </a:t>
            </a:r>
            <a:r>
              <a:rPr lang="en-GB" dirty="0">
                <a:solidFill>
                  <a:srgbClr val="FF0000"/>
                </a:solidFill>
              </a:rPr>
              <a:t>a constant kernel</a:t>
            </a:r>
            <a:r>
              <a:rPr lang="en-GB" dirty="0">
                <a:solidFill>
                  <a:schemeClr val="bg1"/>
                </a:solidFill>
              </a:rPr>
              <a:t>. To account for observational noise in the model, they also incorporated </a:t>
            </a:r>
            <a:r>
              <a:rPr lang="en-GB" dirty="0">
                <a:solidFill>
                  <a:srgbClr val="FF0000"/>
                </a:solidFill>
              </a:rPr>
              <a:t>a white-kernel </a:t>
            </a:r>
            <a:r>
              <a:rPr lang="en-GB" dirty="0">
                <a:solidFill>
                  <a:schemeClr val="bg1"/>
                </a:solidFill>
              </a:rPr>
              <a:t>component. : The GPR model was transformed into the Fourier parameter space by evaluating the mean of the predictive GPR distribution over a dense equidistant phase grid and fitting a 20-order Fourier sum to the resulting points. </a:t>
            </a:r>
          </a:p>
          <a:p>
            <a:pPr marL="342900" indent="-342900">
              <a:buAutoNum type="arabicPeriod"/>
            </a:pPr>
            <a:endParaRPr lang="en-GB" dirty="0">
              <a:solidFill>
                <a:schemeClr val="bg1"/>
              </a:solidFill>
            </a:endParaRPr>
          </a:p>
          <a:p>
            <a:pPr marL="342900" indent="-342900">
              <a:buAutoNum type="arabicPeriod"/>
            </a:pPr>
            <a:r>
              <a:rPr lang="en-GB" dirty="0">
                <a:solidFill>
                  <a:schemeClr val="accent5">
                    <a:lumMod val="60000"/>
                    <a:lumOff val="40000"/>
                  </a:schemeClr>
                </a:solidFill>
              </a:rPr>
              <a:t>Principal Component Analysis</a:t>
            </a:r>
            <a:r>
              <a:rPr lang="en-GB" dirty="0">
                <a:solidFill>
                  <a:schemeClr val="bg1"/>
                </a:solidFill>
              </a:rPr>
              <a:t>:  Reducing the number of variables of a data set naturally comes at the expense of accuracy, but the trick in dimensionality reduction is to trade a little accuracy for simplicity. The traditional Fourier decomposition discussed above provides a simple and intuitive parametric representation of the RR </a:t>
            </a:r>
            <a:r>
              <a:rPr lang="en-GB" dirty="0" err="1">
                <a:solidFill>
                  <a:schemeClr val="bg1"/>
                </a:solidFill>
              </a:rPr>
              <a:t>Lyrae</a:t>
            </a:r>
            <a:r>
              <a:rPr lang="en-GB" dirty="0">
                <a:solidFill>
                  <a:schemeClr val="bg1"/>
                </a:solidFill>
              </a:rPr>
              <a:t> light curves; however, the amplitudes and phases of different orders show strong correlations, which might complicate feature selection and affect predictive performance</a:t>
            </a:r>
          </a:p>
          <a:p>
            <a:pPr marL="342900" indent="-342900">
              <a:buAutoNum type="arabicPeriod"/>
            </a:pPr>
            <a:endParaRPr lang="en-IT" dirty="0">
              <a:solidFill>
                <a:schemeClr val="bg1"/>
              </a:solidFill>
            </a:endParaRPr>
          </a:p>
        </p:txBody>
      </p:sp>
    </p:spTree>
    <p:extLst>
      <p:ext uri="{BB962C8B-B14F-4D97-AF65-F5344CB8AC3E}">
        <p14:creationId xmlns:p14="http://schemas.microsoft.com/office/powerpoint/2010/main" val="2867101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6" name="TextBox 5">
            <a:extLst>
              <a:ext uri="{FF2B5EF4-FFF2-40B4-BE49-F238E27FC236}">
                <a16:creationId xmlns:a16="http://schemas.microsoft.com/office/drawing/2014/main" id="{0C94C46D-BF8A-7A45-EC15-FD112AB44FCF}"/>
              </a:ext>
            </a:extLst>
          </p:cNvPr>
          <p:cNvSpPr txBox="1"/>
          <p:nvPr/>
        </p:nvSpPr>
        <p:spPr>
          <a:xfrm>
            <a:off x="7843838" y="1528763"/>
            <a:ext cx="184731" cy="369332"/>
          </a:xfrm>
          <a:prstGeom prst="rect">
            <a:avLst/>
          </a:prstGeom>
          <a:noFill/>
        </p:spPr>
        <p:txBody>
          <a:bodyPr wrap="none" rtlCol="0">
            <a:spAutoFit/>
          </a:bodyPr>
          <a:lstStyle/>
          <a:p>
            <a:endParaRPr lang="en-IT" dirty="0"/>
          </a:p>
        </p:txBody>
      </p:sp>
      <p:sp>
        <p:nvSpPr>
          <p:cNvPr id="3" name="TextBox 2">
            <a:extLst>
              <a:ext uri="{FF2B5EF4-FFF2-40B4-BE49-F238E27FC236}">
                <a16:creationId xmlns:a16="http://schemas.microsoft.com/office/drawing/2014/main" id="{E695FDB1-58C4-6D34-2CE8-DFED2E1BA2B3}"/>
              </a:ext>
            </a:extLst>
          </p:cNvPr>
          <p:cNvSpPr txBox="1"/>
          <p:nvPr/>
        </p:nvSpPr>
        <p:spPr>
          <a:xfrm>
            <a:off x="471055" y="332509"/>
            <a:ext cx="8645236" cy="1200329"/>
          </a:xfrm>
          <a:prstGeom prst="rect">
            <a:avLst/>
          </a:prstGeom>
          <a:noFill/>
        </p:spPr>
        <p:txBody>
          <a:bodyPr wrap="square" rtlCol="0">
            <a:spAutoFit/>
          </a:bodyPr>
          <a:lstStyle/>
          <a:p>
            <a:r>
              <a:rPr lang="en-GB" sz="3600" dirty="0">
                <a:solidFill>
                  <a:schemeClr val="accent6">
                    <a:lumMod val="60000"/>
                    <a:lumOff val="40000"/>
                  </a:schemeClr>
                </a:solidFill>
                <a:latin typeface="Dreaming Outloud Pro" panose="03050502040302030504" pitchFamily="66" charset="77"/>
                <a:cs typeface="Dreaming Outloud Pro" panose="03050502040302030504" pitchFamily="66" charset="77"/>
              </a:rPr>
              <a:t>W</a:t>
            </a:r>
            <a:r>
              <a:rPr lang="en-IT" sz="3600" dirty="0">
                <a:solidFill>
                  <a:schemeClr val="accent6">
                    <a:lumMod val="60000"/>
                    <a:lumOff val="40000"/>
                  </a:schemeClr>
                </a:solidFill>
                <a:latin typeface="Dreaming Outloud Pro" panose="03050502040302030504" pitchFamily="66" charset="77"/>
                <a:cs typeface="Dreaming Outloud Pro" panose="03050502040302030504" pitchFamily="66" charset="77"/>
              </a:rPr>
              <a:t>hat is the D21 model? </a:t>
            </a:r>
          </a:p>
          <a:p>
            <a:endParaRPr lang="en-IT" sz="3600" dirty="0">
              <a:solidFill>
                <a:schemeClr val="accent6">
                  <a:lumMod val="60000"/>
                  <a:lumOff val="40000"/>
                </a:schemeClr>
              </a:solidFill>
              <a:latin typeface="Dreaming Outloud Pro" panose="03050502040302030504" pitchFamily="66" charset="77"/>
              <a:cs typeface="Dreaming Outloud Pro" panose="03050502040302030504" pitchFamily="66" charset="77"/>
            </a:endParaRPr>
          </a:p>
        </p:txBody>
      </p:sp>
      <p:sp>
        <p:nvSpPr>
          <p:cNvPr id="8" name="TextBox 7">
            <a:extLst>
              <a:ext uri="{FF2B5EF4-FFF2-40B4-BE49-F238E27FC236}">
                <a16:creationId xmlns:a16="http://schemas.microsoft.com/office/drawing/2014/main" id="{3BB238E2-DD8C-F288-D383-9A3F3A24054A}"/>
              </a:ext>
            </a:extLst>
          </p:cNvPr>
          <p:cNvSpPr txBox="1"/>
          <p:nvPr/>
        </p:nvSpPr>
        <p:spPr>
          <a:xfrm>
            <a:off x="471055" y="1263535"/>
            <a:ext cx="10468494" cy="2154436"/>
          </a:xfrm>
          <a:prstGeom prst="rect">
            <a:avLst/>
          </a:prstGeom>
          <a:noFill/>
        </p:spPr>
        <p:txBody>
          <a:bodyPr wrap="square" rtlCol="0">
            <a:spAutoFit/>
          </a:bodyPr>
          <a:lstStyle/>
          <a:p>
            <a:r>
              <a:rPr lang="en-GB" b="0" i="0" dirty="0">
                <a:solidFill>
                  <a:schemeClr val="bg1"/>
                </a:solidFill>
                <a:effectLst/>
                <a:latin typeface="Söhne"/>
              </a:rPr>
              <a:t>D21, denoted as a model in accordance with the publication by </a:t>
            </a:r>
            <a:r>
              <a:rPr lang="en-GB" b="0" i="0" dirty="0" err="1">
                <a:solidFill>
                  <a:schemeClr val="bg1"/>
                </a:solidFill>
                <a:effectLst/>
                <a:latin typeface="Söhne"/>
              </a:rPr>
              <a:t>Dékány</a:t>
            </a:r>
            <a:r>
              <a:rPr lang="en-GB" b="0" i="0" dirty="0">
                <a:solidFill>
                  <a:schemeClr val="bg1"/>
                </a:solidFill>
                <a:effectLst/>
                <a:latin typeface="Söhne"/>
              </a:rPr>
              <a:t> et al. (2021), encompasses the following sequential components:</a:t>
            </a:r>
          </a:p>
          <a:p>
            <a:endParaRPr lang="en-GB" dirty="0">
              <a:solidFill>
                <a:schemeClr val="bg1"/>
              </a:solidFill>
              <a:latin typeface="Söhne"/>
            </a:endParaRPr>
          </a:p>
          <a:p>
            <a:r>
              <a:rPr lang="en-IT" sz="2000" dirty="0">
                <a:solidFill>
                  <a:schemeClr val="bg1"/>
                </a:solidFill>
              </a:rPr>
              <a:t>3. </a:t>
            </a:r>
            <a:r>
              <a:rPr lang="en-IT" sz="2000" dirty="0">
                <a:solidFill>
                  <a:srgbClr val="D5C4F0"/>
                </a:solidFill>
              </a:rPr>
              <a:t>Bayesian Regression for Metallcity estimation from the PCA result: </a:t>
            </a:r>
            <a:r>
              <a:rPr lang="en-IT" sz="2000" dirty="0">
                <a:solidFill>
                  <a:schemeClr val="bg1"/>
                </a:solidFill>
              </a:rPr>
              <a:t>This training was performed on the I band dataset A by </a:t>
            </a:r>
            <a:r>
              <a:rPr lang="en-GB" sz="2000" b="0" i="0" dirty="0" err="1">
                <a:solidFill>
                  <a:schemeClr val="bg1"/>
                </a:solidFill>
                <a:effectLst/>
                <a:latin typeface="Söhne"/>
              </a:rPr>
              <a:t>Dékány</a:t>
            </a:r>
            <a:r>
              <a:rPr lang="en-GB" sz="2000" b="0" i="0" dirty="0">
                <a:solidFill>
                  <a:schemeClr val="bg1"/>
                </a:solidFill>
                <a:effectLst/>
                <a:latin typeface="Söhne"/>
              </a:rPr>
              <a:t> et al. (2021). In this project, we have collected these metallicity estimations with the I band light curves in order to provide a regression from the G band light curves of the same dataset to the collected metallicities from D21.</a:t>
            </a:r>
            <a:endParaRPr lang="en-IT" sz="2000" dirty="0">
              <a:solidFill>
                <a:schemeClr val="bg1"/>
              </a:solidFill>
            </a:endParaRPr>
          </a:p>
        </p:txBody>
      </p:sp>
      <p:sp>
        <p:nvSpPr>
          <p:cNvPr id="4" name="Rectangle 3">
            <a:extLst>
              <a:ext uri="{FF2B5EF4-FFF2-40B4-BE49-F238E27FC236}">
                <a16:creationId xmlns:a16="http://schemas.microsoft.com/office/drawing/2014/main" id="{7BCCCF32-45BE-AB3B-C6B9-DCD05F2055D4}"/>
              </a:ext>
            </a:extLst>
          </p:cNvPr>
          <p:cNvSpPr/>
          <p:nvPr/>
        </p:nvSpPr>
        <p:spPr>
          <a:xfrm>
            <a:off x="4097651" y="4236185"/>
            <a:ext cx="365760" cy="1544624"/>
          </a:xfrm>
          <a:prstGeom prst="rect">
            <a:avLst/>
          </a:prstGeom>
          <a:solidFill>
            <a:srgbClr val="D5C4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solidFill>
                  <a:srgbClr val="7030A0"/>
                </a:solidFill>
              </a:rPr>
              <a:t>GPR</a:t>
            </a:r>
          </a:p>
        </p:txBody>
      </p:sp>
      <p:sp>
        <p:nvSpPr>
          <p:cNvPr id="10" name="Rectangle 9">
            <a:extLst>
              <a:ext uri="{FF2B5EF4-FFF2-40B4-BE49-F238E27FC236}">
                <a16:creationId xmlns:a16="http://schemas.microsoft.com/office/drawing/2014/main" id="{8EE9EE98-0CE8-D0D4-CC61-3CA875696534}"/>
              </a:ext>
            </a:extLst>
          </p:cNvPr>
          <p:cNvSpPr/>
          <p:nvPr/>
        </p:nvSpPr>
        <p:spPr>
          <a:xfrm>
            <a:off x="7305219" y="4328116"/>
            <a:ext cx="365760" cy="154462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solidFill>
              </a:rPr>
              <a:t>PCA</a:t>
            </a:r>
          </a:p>
        </p:txBody>
      </p:sp>
      <p:sp>
        <p:nvSpPr>
          <p:cNvPr id="13" name="Right Arrow 12">
            <a:extLst>
              <a:ext uri="{FF2B5EF4-FFF2-40B4-BE49-F238E27FC236}">
                <a16:creationId xmlns:a16="http://schemas.microsoft.com/office/drawing/2014/main" id="{8AFD6DEE-00DA-5C9E-9886-B04F93DFB1D5}"/>
              </a:ext>
            </a:extLst>
          </p:cNvPr>
          <p:cNvSpPr/>
          <p:nvPr/>
        </p:nvSpPr>
        <p:spPr>
          <a:xfrm>
            <a:off x="4793673" y="4829853"/>
            <a:ext cx="509262" cy="3572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Rectangle 13">
            <a:extLst>
              <a:ext uri="{FF2B5EF4-FFF2-40B4-BE49-F238E27FC236}">
                <a16:creationId xmlns:a16="http://schemas.microsoft.com/office/drawing/2014/main" id="{31F1286E-D030-0914-E3AB-921F89D88CD9}"/>
              </a:ext>
            </a:extLst>
          </p:cNvPr>
          <p:cNvSpPr/>
          <p:nvPr/>
        </p:nvSpPr>
        <p:spPr>
          <a:xfrm>
            <a:off x="8845817" y="4249089"/>
            <a:ext cx="1235304" cy="1592977"/>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5" name="Right Arrow 14">
            <a:extLst>
              <a:ext uri="{FF2B5EF4-FFF2-40B4-BE49-F238E27FC236}">
                <a16:creationId xmlns:a16="http://schemas.microsoft.com/office/drawing/2014/main" id="{4BA0481E-1D9C-E56D-2AFF-D26ECDFD1780}"/>
              </a:ext>
            </a:extLst>
          </p:cNvPr>
          <p:cNvSpPr/>
          <p:nvPr/>
        </p:nvSpPr>
        <p:spPr>
          <a:xfrm>
            <a:off x="8055830" y="4890564"/>
            <a:ext cx="502778" cy="3908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18" name="Picture 17" descr="A graph showing a red line&#10;&#10;Description automatically generated">
            <a:extLst>
              <a:ext uri="{FF2B5EF4-FFF2-40B4-BE49-F238E27FC236}">
                <a16:creationId xmlns:a16="http://schemas.microsoft.com/office/drawing/2014/main" id="{BBC1A7B0-0F91-1EF8-3550-5C9A71EE882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rot="16200000">
            <a:off x="1901658" y="4781691"/>
            <a:ext cx="1657609" cy="750460"/>
          </a:xfrm>
          <a:prstGeom prst="rect">
            <a:avLst/>
          </a:prstGeom>
        </p:spPr>
      </p:pic>
      <p:sp>
        <p:nvSpPr>
          <p:cNvPr id="20" name="Right Arrow 19">
            <a:extLst>
              <a:ext uri="{FF2B5EF4-FFF2-40B4-BE49-F238E27FC236}">
                <a16:creationId xmlns:a16="http://schemas.microsoft.com/office/drawing/2014/main" id="{3781829B-1E56-518B-9EB5-F6EF2D00D1A9}"/>
              </a:ext>
            </a:extLst>
          </p:cNvPr>
          <p:cNvSpPr/>
          <p:nvPr/>
        </p:nvSpPr>
        <p:spPr>
          <a:xfrm>
            <a:off x="3436840" y="4890564"/>
            <a:ext cx="411468" cy="2596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2" name="TextBox 21">
            <a:extLst>
              <a:ext uri="{FF2B5EF4-FFF2-40B4-BE49-F238E27FC236}">
                <a16:creationId xmlns:a16="http://schemas.microsoft.com/office/drawing/2014/main" id="{FFF52EAA-961F-63D9-9AB4-9345292E1987}"/>
              </a:ext>
            </a:extLst>
          </p:cNvPr>
          <p:cNvSpPr txBox="1"/>
          <p:nvPr/>
        </p:nvSpPr>
        <p:spPr>
          <a:xfrm>
            <a:off x="8873056" y="4423175"/>
            <a:ext cx="1180825" cy="646331"/>
          </a:xfrm>
          <a:prstGeom prst="rect">
            <a:avLst/>
          </a:prstGeom>
          <a:noFill/>
        </p:spPr>
        <p:txBody>
          <a:bodyPr wrap="square" rtlCol="0">
            <a:spAutoFit/>
          </a:bodyPr>
          <a:lstStyle/>
          <a:p>
            <a:r>
              <a:rPr lang="en-IT" dirty="0"/>
              <a:t>Bayesian regression</a:t>
            </a:r>
          </a:p>
        </p:txBody>
      </p:sp>
      <p:sp>
        <p:nvSpPr>
          <p:cNvPr id="24" name="TextBox 23">
            <a:extLst>
              <a:ext uri="{FF2B5EF4-FFF2-40B4-BE49-F238E27FC236}">
                <a16:creationId xmlns:a16="http://schemas.microsoft.com/office/drawing/2014/main" id="{AC5F3C87-41C3-6A42-9CA5-733CE155B927}"/>
              </a:ext>
            </a:extLst>
          </p:cNvPr>
          <p:cNvSpPr txBox="1"/>
          <p:nvPr/>
        </p:nvSpPr>
        <p:spPr>
          <a:xfrm>
            <a:off x="471055" y="4423175"/>
            <a:ext cx="1756756" cy="646331"/>
          </a:xfrm>
          <a:prstGeom prst="rect">
            <a:avLst/>
          </a:prstGeom>
          <a:noFill/>
        </p:spPr>
        <p:txBody>
          <a:bodyPr wrap="square" rtlCol="0">
            <a:spAutoFit/>
          </a:bodyPr>
          <a:lstStyle/>
          <a:p>
            <a:r>
              <a:rPr lang="en-IT" dirty="0">
                <a:solidFill>
                  <a:schemeClr val="bg1"/>
                </a:solidFill>
              </a:rPr>
              <a:t>Time series light curves</a:t>
            </a:r>
          </a:p>
        </p:txBody>
      </p:sp>
      <p:sp>
        <p:nvSpPr>
          <p:cNvPr id="25" name="Rounded Rectangle 24">
            <a:extLst>
              <a:ext uri="{FF2B5EF4-FFF2-40B4-BE49-F238E27FC236}">
                <a16:creationId xmlns:a16="http://schemas.microsoft.com/office/drawing/2014/main" id="{ED329AEA-8E99-686F-D175-868D3097D0FB}"/>
              </a:ext>
            </a:extLst>
          </p:cNvPr>
          <p:cNvSpPr/>
          <p:nvPr/>
        </p:nvSpPr>
        <p:spPr>
          <a:xfrm>
            <a:off x="5404922" y="4236186"/>
            <a:ext cx="914400" cy="1636554"/>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solidFill>
              </a:rPr>
              <a:t>FT</a:t>
            </a:r>
          </a:p>
        </p:txBody>
      </p:sp>
      <p:sp>
        <p:nvSpPr>
          <p:cNvPr id="26" name="Right Arrow 25">
            <a:extLst>
              <a:ext uri="{FF2B5EF4-FFF2-40B4-BE49-F238E27FC236}">
                <a16:creationId xmlns:a16="http://schemas.microsoft.com/office/drawing/2014/main" id="{67DE3CAA-4F5E-933F-2D4A-DF1444F201DD}"/>
              </a:ext>
            </a:extLst>
          </p:cNvPr>
          <p:cNvSpPr/>
          <p:nvPr/>
        </p:nvSpPr>
        <p:spPr>
          <a:xfrm>
            <a:off x="6527707" y="4829853"/>
            <a:ext cx="509262" cy="3572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7" name="Rectangle 26">
            <a:extLst>
              <a:ext uri="{FF2B5EF4-FFF2-40B4-BE49-F238E27FC236}">
                <a16:creationId xmlns:a16="http://schemas.microsoft.com/office/drawing/2014/main" id="{E9ACB38F-F11B-0553-8B86-DC84072E779C}"/>
              </a:ext>
            </a:extLst>
          </p:cNvPr>
          <p:cNvSpPr/>
          <p:nvPr/>
        </p:nvSpPr>
        <p:spPr>
          <a:xfrm>
            <a:off x="471055" y="4073236"/>
            <a:ext cx="6056652" cy="2192981"/>
          </a:xfrm>
          <a:prstGeom prst="rect">
            <a:avLst/>
          </a:prstGeom>
          <a:solidFill>
            <a:schemeClr val="accent1">
              <a:alpha val="0"/>
            </a:schemeClr>
          </a:solidFill>
          <a:ln w="25400">
            <a:solidFill>
              <a:schemeClr val="bg1">
                <a:alpha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9" name="TextBox 28">
            <a:extLst>
              <a:ext uri="{FF2B5EF4-FFF2-40B4-BE49-F238E27FC236}">
                <a16:creationId xmlns:a16="http://schemas.microsoft.com/office/drawing/2014/main" id="{C8C042BB-BE51-168D-90A6-3E21FDC7A792}"/>
              </a:ext>
            </a:extLst>
          </p:cNvPr>
          <p:cNvSpPr txBox="1"/>
          <p:nvPr/>
        </p:nvSpPr>
        <p:spPr>
          <a:xfrm>
            <a:off x="5738849" y="3723888"/>
            <a:ext cx="777512" cy="369332"/>
          </a:xfrm>
          <a:prstGeom prst="rect">
            <a:avLst/>
          </a:prstGeom>
          <a:noFill/>
        </p:spPr>
        <p:txBody>
          <a:bodyPr wrap="square" rtlCol="0">
            <a:spAutoFit/>
          </a:bodyPr>
          <a:lstStyle/>
          <a:p>
            <a:r>
              <a:rPr lang="en-IT" dirty="0">
                <a:solidFill>
                  <a:schemeClr val="bg1"/>
                </a:solidFill>
              </a:rPr>
              <a:t>LCFIT</a:t>
            </a:r>
          </a:p>
        </p:txBody>
      </p:sp>
      <p:sp>
        <p:nvSpPr>
          <p:cNvPr id="30" name="Rectangle 29">
            <a:extLst>
              <a:ext uri="{FF2B5EF4-FFF2-40B4-BE49-F238E27FC236}">
                <a16:creationId xmlns:a16="http://schemas.microsoft.com/office/drawing/2014/main" id="{9FB79D74-1E46-D94B-9811-8A113E715309}"/>
              </a:ext>
            </a:extLst>
          </p:cNvPr>
          <p:cNvSpPr/>
          <p:nvPr/>
        </p:nvSpPr>
        <p:spPr>
          <a:xfrm>
            <a:off x="269195" y="3698462"/>
            <a:ext cx="10872213" cy="2863233"/>
          </a:xfrm>
          <a:prstGeom prst="rect">
            <a:avLst/>
          </a:prstGeom>
          <a:solidFill>
            <a:schemeClr val="accent1">
              <a:alpha val="0"/>
            </a:schemeClr>
          </a:solidFill>
          <a:ln w="38100">
            <a:solidFill>
              <a:srgbClr val="EC36D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31" name="TextBox 30">
            <a:extLst>
              <a:ext uri="{FF2B5EF4-FFF2-40B4-BE49-F238E27FC236}">
                <a16:creationId xmlns:a16="http://schemas.microsoft.com/office/drawing/2014/main" id="{99BE1D62-127F-B8B0-C3BD-1A7F0C7AC417}"/>
              </a:ext>
            </a:extLst>
          </p:cNvPr>
          <p:cNvSpPr txBox="1"/>
          <p:nvPr/>
        </p:nvSpPr>
        <p:spPr>
          <a:xfrm>
            <a:off x="11073242" y="3740054"/>
            <a:ext cx="1002819" cy="461665"/>
          </a:xfrm>
          <a:prstGeom prst="rect">
            <a:avLst/>
          </a:prstGeom>
          <a:noFill/>
        </p:spPr>
        <p:txBody>
          <a:bodyPr wrap="square" rtlCol="0">
            <a:spAutoFit/>
          </a:bodyPr>
          <a:lstStyle/>
          <a:p>
            <a:r>
              <a:rPr lang="en-IT" sz="2400" dirty="0">
                <a:solidFill>
                  <a:srgbClr val="EC36D0"/>
                </a:solidFill>
              </a:rPr>
              <a:t>D21</a:t>
            </a:r>
          </a:p>
        </p:txBody>
      </p:sp>
      <p:sp>
        <p:nvSpPr>
          <p:cNvPr id="32" name="Right Arrow 31">
            <a:extLst>
              <a:ext uri="{FF2B5EF4-FFF2-40B4-BE49-F238E27FC236}">
                <a16:creationId xmlns:a16="http://schemas.microsoft.com/office/drawing/2014/main" id="{3E64FFE2-963B-B8F9-C62F-6D9235560BB6}"/>
              </a:ext>
            </a:extLst>
          </p:cNvPr>
          <p:cNvSpPr/>
          <p:nvPr/>
        </p:nvSpPr>
        <p:spPr>
          <a:xfrm>
            <a:off x="10127147" y="4972600"/>
            <a:ext cx="320403" cy="2556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3" name="TextBox 32">
            <a:extLst>
              <a:ext uri="{FF2B5EF4-FFF2-40B4-BE49-F238E27FC236}">
                <a16:creationId xmlns:a16="http://schemas.microsoft.com/office/drawing/2014/main" id="{00584D9A-8FA6-F186-CAB6-FAC60CBA4852}"/>
              </a:ext>
            </a:extLst>
          </p:cNvPr>
          <p:cNvSpPr txBox="1"/>
          <p:nvPr/>
        </p:nvSpPr>
        <p:spPr>
          <a:xfrm>
            <a:off x="10368330" y="4829853"/>
            <a:ext cx="773077" cy="307777"/>
          </a:xfrm>
          <a:prstGeom prst="rect">
            <a:avLst/>
          </a:prstGeom>
          <a:noFill/>
        </p:spPr>
        <p:txBody>
          <a:bodyPr wrap="square" rtlCol="0">
            <a:spAutoFit/>
          </a:bodyPr>
          <a:lstStyle/>
          <a:p>
            <a:r>
              <a:rPr lang="en-IT" sz="1400" dirty="0">
                <a:solidFill>
                  <a:schemeClr val="bg1"/>
                </a:solidFill>
              </a:rPr>
              <a:t>[Fe/H]</a:t>
            </a:r>
          </a:p>
        </p:txBody>
      </p:sp>
    </p:spTree>
    <p:extLst>
      <p:ext uri="{BB962C8B-B14F-4D97-AF65-F5344CB8AC3E}">
        <p14:creationId xmlns:p14="http://schemas.microsoft.com/office/powerpoint/2010/main" val="1813855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CD00FA8A-E992-F725-9FDC-663EB2FD5A6D}"/>
                  </a:ext>
                </a:extLst>
              </p:cNvPr>
              <p:cNvSpPr/>
              <p:nvPr/>
            </p:nvSpPr>
            <p:spPr>
              <a:xfrm>
                <a:off x="-56004" y="3215061"/>
                <a:ext cx="12248003" cy="365052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T" i="1" smtClean="0">
                          <a:latin typeface="Cambria Math" panose="02040503050406030204" pitchFamily="18" charset="0"/>
                          <a:ea typeface="Cambria Math" panose="02040503050406030204" pitchFamily="18" charset="0"/>
                        </a:rPr>
                        <m:t>𝜙</m:t>
                      </m:r>
                      <m:r>
                        <a:rPr lang="it-IT" b="0" i="1" smtClean="0">
                          <a:latin typeface="Cambria Math" panose="02040503050406030204" pitchFamily="18" charset="0"/>
                          <a:ea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r>
                            <a:rPr lang="it-IT" b="0" i="1" smtClean="0">
                              <a:latin typeface="Cambria Math" panose="02040503050406030204" pitchFamily="18" charset="0"/>
                              <a:ea typeface="Cambria Math" panose="02040503050406030204" pitchFamily="18" charset="0"/>
                            </a:rPr>
                            <m:t>𝑡</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𝐸</m:t>
                          </m:r>
                        </m:num>
                        <m:den>
                          <m:r>
                            <a:rPr lang="it-IT" b="0" i="1" smtClean="0">
                              <a:latin typeface="Cambria Math" panose="02040503050406030204" pitchFamily="18" charset="0"/>
                              <a:ea typeface="Cambria Math" panose="02040503050406030204" pitchFamily="18" charset="0"/>
                            </a:rPr>
                            <m:t>𝑃</m:t>
                          </m:r>
                        </m:den>
                      </m:f>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𝑖𝑛𝑡𝑒𝑔𝑒𝑟</m:t>
                      </m:r>
                      <m:r>
                        <a:rPr lang="it-IT" b="0" i="1" smtClean="0">
                          <a:latin typeface="Cambria Math" panose="02040503050406030204" pitchFamily="18" charset="0"/>
                          <a:ea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𝑡</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𝐸</m:t>
                          </m:r>
                          <m:r>
                            <a:rPr lang="it-IT" b="0" i="1" smtClean="0">
                              <a:latin typeface="Cambria Math" panose="02040503050406030204" pitchFamily="18" charset="0"/>
                              <a:ea typeface="Cambria Math" panose="02040503050406030204" pitchFamily="18" charset="0"/>
                            </a:rPr>
                            <m:t>)</m:t>
                          </m:r>
                        </m:num>
                        <m:den>
                          <m:r>
                            <a:rPr lang="it-IT" b="0" i="1" smtClean="0">
                              <a:latin typeface="Cambria Math" panose="02040503050406030204" pitchFamily="18" charset="0"/>
                              <a:ea typeface="Cambria Math" panose="02040503050406030204" pitchFamily="18" charset="0"/>
                            </a:rPr>
                            <m:t>𝑃</m:t>
                          </m:r>
                        </m:den>
                      </m:f>
                      <m:r>
                        <a:rPr lang="it-IT" b="0" i="1" smtClean="0">
                          <a:latin typeface="Cambria Math" panose="02040503050406030204" pitchFamily="18" charset="0"/>
                          <a:ea typeface="Cambria Math" panose="02040503050406030204" pitchFamily="18" charset="0"/>
                        </a:rPr>
                        <m:t>]</m:t>
                      </m:r>
                    </m:oMath>
                  </m:oMathPara>
                </a14:m>
                <a:endParaRPr lang="en-IT" dirty="0"/>
              </a:p>
            </p:txBody>
          </p:sp>
        </mc:Choice>
        <mc:Fallback>
          <p:sp>
            <p:nvSpPr>
              <p:cNvPr id="7" name="Rectangle 6">
                <a:extLst>
                  <a:ext uri="{FF2B5EF4-FFF2-40B4-BE49-F238E27FC236}">
                    <a16:creationId xmlns:a16="http://schemas.microsoft.com/office/drawing/2014/main" id="{CD00FA8A-E992-F725-9FDC-663EB2FD5A6D}"/>
                  </a:ext>
                </a:extLst>
              </p:cNvPr>
              <p:cNvSpPr>
                <a:spLocks noRot="1" noChangeAspect="1" noMove="1" noResize="1" noEditPoints="1" noAdjustHandles="1" noChangeArrowheads="1" noChangeShapeType="1" noTextEdit="1"/>
              </p:cNvSpPr>
              <p:nvPr/>
            </p:nvSpPr>
            <p:spPr>
              <a:xfrm>
                <a:off x="-56004" y="3215061"/>
                <a:ext cx="12248003" cy="3650527"/>
              </a:xfrm>
              <a:prstGeom prst="rect">
                <a:avLst/>
              </a:prstGeom>
              <a:blipFill>
                <a:blip r:embed="rId4"/>
                <a:stretch>
                  <a:fillRect/>
                </a:stretch>
              </a:blipFill>
            </p:spPr>
            <p:txBody>
              <a:bodyPr/>
              <a:lstStyle/>
              <a:p>
                <a:r>
                  <a:rPr lang="en-IT">
                    <a:noFill/>
                  </a:rPr>
                  <a:t> </a:t>
                </a:r>
              </a:p>
            </p:txBody>
          </p:sp>
        </mc:Fallback>
      </mc:AlternateContent>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400000"/>
                    </a14:imgEffect>
                  </a14:imgLayer>
                </a14:imgProps>
              </a:ext>
              <a:ext uri="{837473B0-CC2E-450A-ABE3-18F120FF3D39}">
                <a1611:picAttrSrcUrl xmlns:a1611="http://schemas.microsoft.com/office/drawing/2016/11/main" r:id="rId7"/>
              </a:ext>
            </a:extLst>
          </a:blip>
          <a:stretch>
            <a:fillRect/>
          </a:stretch>
        </p:blipFill>
        <p:spPr>
          <a:xfrm>
            <a:off x="11073242" y="5667737"/>
            <a:ext cx="1118738" cy="1090236"/>
          </a:xfrm>
          <a:prstGeom prst="rect">
            <a:avLst/>
          </a:prstGeom>
        </p:spPr>
      </p:pic>
      <p:sp>
        <p:nvSpPr>
          <p:cNvPr id="4" name="Rectangle 3">
            <a:extLst>
              <a:ext uri="{FF2B5EF4-FFF2-40B4-BE49-F238E27FC236}">
                <a16:creationId xmlns:a16="http://schemas.microsoft.com/office/drawing/2014/main" id="{07F2B8C3-AC53-2FF0-7AEB-B55619BA434D}"/>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10" name="Picture 9" descr="A graph with red and blue dots&#10;&#10;Description automatically generated">
            <a:extLst>
              <a:ext uri="{FF2B5EF4-FFF2-40B4-BE49-F238E27FC236}">
                <a16:creationId xmlns:a16="http://schemas.microsoft.com/office/drawing/2014/main" id="{2436299A-B3D0-B895-2344-D5C71AB1ED56}"/>
              </a:ext>
            </a:extLst>
          </p:cNvPr>
          <p:cNvPicPr>
            <a:picLocks noChangeAspect="1"/>
          </p:cNvPicPr>
          <p:nvPr/>
        </p:nvPicPr>
        <p:blipFill>
          <a:blip r:embed="rId8"/>
          <a:stretch>
            <a:fillRect/>
          </a:stretch>
        </p:blipFill>
        <p:spPr>
          <a:xfrm>
            <a:off x="0" y="132916"/>
            <a:ext cx="6096001" cy="3429000"/>
          </a:xfrm>
          <a:prstGeom prst="rect">
            <a:avLst/>
          </a:prstGeom>
        </p:spPr>
      </p:pic>
      <p:pic>
        <p:nvPicPr>
          <p:cNvPr id="12" name="Picture 11" descr="A graph showing a diagram&#10;&#10;Description automatically generated">
            <a:extLst>
              <a:ext uri="{FF2B5EF4-FFF2-40B4-BE49-F238E27FC236}">
                <a16:creationId xmlns:a16="http://schemas.microsoft.com/office/drawing/2014/main" id="{C33E0C64-5D47-D9A1-513B-63E9ECAEE764}"/>
              </a:ext>
            </a:extLst>
          </p:cNvPr>
          <p:cNvPicPr>
            <a:picLocks noChangeAspect="1"/>
          </p:cNvPicPr>
          <p:nvPr/>
        </p:nvPicPr>
        <p:blipFill>
          <a:blip r:embed="rId9"/>
          <a:stretch>
            <a:fillRect/>
          </a:stretch>
        </p:blipFill>
        <p:spPr>
          <a:xfrm>
            <a:off x="6067998" y="125328"/>
            <a:ext cx="6036949" cy="3436588"/>
          </a:xfrm>
          <a:prstGeom prst="rect">
            <a:avLst/>
          </a:prstGeom>
        </p:spPr>
      </p:pic>
      <p:sp>
        <p:nvSpPr>
          <p:cNvPr id="13" name="TextBox 12">
            <a:extLst>
              <a:ext uri="{FF2B5EF4-FFF2-40B4-BE49-F238E27FC236}">
                <a16:creationId xmlns:a16="http://schemas.microsoft.com/office/drawing/2014/main" id="{B1DDD0D7-05F0-1A40-4E03-70A16DB1C958}"/>
              </a:ext>
            </a:extLst>
          </p:cNvPr>
          <p:cNvSpPr txBox="1"/>
          <p:nvPr/>
        </p:nvSpPr>
        <p:spPr>
          <a:xfrm>
            <a:off x="916586" y="3944569"/>
            <a:ext cx="4886793" cy="646331"/>
          </a:xfrm>
          <a:prstGeom prst="rect">
            <a:avLst/>
          </a:prstGeom>
          <a:noFill/>
        </p:spPr>
        <p:txBody>
          <a:bodyPr wrap="square" rtlCol="0">
            <a:spAutoFit/>
          </a:bodyPr>
          <a:lstStyle/>
          <a:p>
            <a:r>
              <a:rPr lang="en-IT" dirty="0">
                <a:solidFill>
                  <a:srgbClr val="D5C4F0"/>
                </a:solidFill>
              </a:rPr>
              <a:t>This is the light curve with respect to time. As we can see the observation was interrupted.</a:t>
            </a:r>
          </a:p>
        </p:txBody>
      </p:sp>
      <p:sp>
        <p:nvSpPr>
          <p:cNvPr id="14" name="TextBox 13">
            <a:extLst>
              <a:ext uri="{FF2B5EF4-FFF2-40B4-BE49-F238E27FC236}">
                <a16:creationId xmlns:a16="http://schemas.microsoft.com/office/drawing/2014/main" id="{C10AE809-3247-A58C-3BB6-0CD48190721C}"/>
              </a:ext>
            </a:extLst>
          </p:cNvPr>
          <p:cNvSpPr txBox="1"/>
          <p:nvPr/>
        </p:nvSpPr>
        <p:spPr>
          <a:xfrm>
            <a:off x="6667009" y="3944570"/>
            <a:ext cx="5156616" cy="646331"/>
          </a:xfrm>
          <a:prstGeom prst="rect">
            <a:avLst/>
          </a:prstGeom>
          <a:noFill/>
        </p:spPr>
        <p:txBody>
          <a:bodyPr wrap="square" rtlCol="0">
            <a:spAutoFit/>
          </a:bodyPr>
          <a:lstStyle/>
          <a:p>
            <a:r>
              <a:rPr lang="en-IT" dirty="0">
                <a:solidFill>
                  <a:schemeClr val="accent5">
                    <a:lumMod val="40000"/>
                    <a:lumOff val="60000"/>
                  </a:schemeClr>
                </a:solidFill>
              </a:rPr>
              <a:t>This is the phase folded light curve. One phase, shows the light curve in one phase.</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6670C19-B228-7672-95E0-24772416E156}"/>
                  </a:ext>
                </a:extLst>
              </p:cNvPr>
              <p:cNvSpPr txBox="1"/>
              <p:nvPr/>
            </p:nvSpPr>
            <p:spPr>
              <a:xfrm>
                <a:off x="212651" y="5114260"/>
                <a:ext cx="3721396"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IT" i="1" smtClean="0">
                        <a:solidFill>
                          <a:schemeClr val="bg1"/>
                        </a:solidFill>
                        <a:latin typeface="Cambria Math" panose="02040503050406030204" pitchFamily="18" charset="0"/>
                        <a:ea typeface="Cambria Math" panose="02040503050406030204" pitchFamily="18" charset="0"/>
                      </a:rPr>
                      <m:t>𝜙</m:t>
                    </m:r>
                    <m:r>
                      <a:rPr lang="it-IT" b="0" i="1" smtClean="0">
                        <a:solidFill>
                          <a:schemeClr val="bg1"/>
                        </a:solidFill>
                        <a:latin typeface="Cambria Math" panose="02040503050406030204" pitchFamily="18" charset="0"/>
                        <a:ea typeface="Cambria Math" panose="02040503050406030204" pitchFamily="18" charset="0"/>
                      </a:rPr>
                      <m:t> </m:t>
                    </m:r>
                    <m:r>
                      <a:rPr lang="it-IT" b="0" i="1" smtClean="0">
                        <a:solidFill>
                          <a:schemeClr val="bg1"/>
                        </a:solidFill>
                        <a:latin typeface="Cambria Math" panose="02040503050406030204" pitchFamily="18" charset="0"/>
                        <a:ea typeface="Cambria Math" panose="02040503050406030204" pitchFamily="18" charset="0"/>
                      </a:rPr>
                      <m:t>𝑖𝑠</m:t>
                    </m:r>
                    <m:r>
                      <a:rPr lang="it-IT" b="0" i="1" smtClean="0">
                        <a:solidFill>
                          <a:schemeClr val="bg1"/>
                        </a:solidFill>
                        <a:latin typeface="Cambria Math" panose="02040503050406030204" pitchFamily="18" charset="0"/>
                        <a:ea typeface="Cambria Math" panose="02040503050406030204" pitchFamily="18" charset="0"/>
                      </a:rPr>
                      <m:t> </m:t>
                    </m:r>
                    <m:r>
                      <a:rPr lang="it-IT" b="0" i="1" smtClean="0">
                        <a:solidFill>
                          <a:schemeClr val="bg1"/>
                        </a:solidFill>
                        <a:latin typeface="Cambria Math" panose="02040503050406030204" pitchFamily="18" charset="0"/>
                        <a:ea typeface="Cambria Math" panose="02040503050406030204" pitchFamily="18" charset="0"/>
                      </a:rPr>
                      <m:t>𝑡h𝑒</m:t>
                    </m:r>
                    <m:r>
                      <a:rPr lang="it-IT" b="0" i="1" smtClean="0">
                        <a:solidFill>
                          <a:schemeClr val="bg1"/>
                        </a:solidFill>
                        <a:latin typeface="Cambria Math" panose="02040503050406030204" pitchFamily="18" charset="0"/>
                        <a:ea typeface="Cambria Math" panose="02040503050406030204" pitchFamily="18" charset="0"/>
                      </a:rPr>
                      <m:t> </m:t>
                    </m:r>
                    <m:r>
                      <a:rPr lang="it-IT" b="0" i="1" smtClean="0">
                        <a:solidFill>
                          <a:schemeClr val="bg1"/>
                        </a:solidFill>
                        <a:latin typeface="Cambria Math" panose="02040503050406030204" pitchFamily="18" charset="0"/>
                        <a:ea typeface="Cambria Math" panose="02040503050406030204" pitchFamily="18" charset="0"/>
                      </a:rPr>
                      <m:t>𝑝h𝑎𝑠𝑒</m:t>
                    </m:r>
                    <m:r>
                      <a:rPr lang="it-IT" b="0" i="1" smtClean="0">
                        <a:solidFill>
                          <a:schemeClr val="bg1"/>
                        </a:solidFill>
                        <a:latin typeface="Cambria Math" panose="02040503050406030204" pitchFamily="18" charset="0"/>
                        <a:ea typeface="Cambria Math" panose="02040503050406030204" pitchFamily="18" charset="0"/>
                      </a:rPr>
                      <m:t>.</m:t>
                    </m:r>
                  </m:oMath>
                </a14:m>
                <a:endParaRPr lang="it-IT" b="0" dirty="0">
                  <a:solidFill>
                    <a:schemeClr val="bg1"/>
                  </a:solidFill>
                  <a:ea typeface="Cambria Math" panose="02040503050406030204" pitchFamily="18" charset="0"/>
                </a:endParaRPr>
              </a:p>
              <a:p>
                <a:pPr marL="285750" indent="-285750">
                  <a:buFont typeface="Arial" panose="020B0604020202020204" pitchFamily="34" charset="0"/>
                  <a:buChar char="•"/>
                </a:pPr>
                <a:r>
                  <a:rPr lang="en-GB" dirty="0">
                    <a:solidFill>
                      <a:schemeClr val="bg1"/>
                    </a:solidFill>
                  </a:rPr>
                  <a:t>t</a:t>
                </a:r>
                <a:r>
                  <a:rPr lang="en-IT" dirty="0">
                    <a:solidFill>
                      <a:schemeClr val="bg1"/>
                    </a:solidFill>
                  </a:rPr>
                  <a:t> is the time of the observation</a:t>
                </a:r>
              </a:p>
              <a:p>
                <a:pPr marL="285750" indent="-285750">
                  <a:buFont typeface="Arial" panose="020B0604020202020204" pitchFamily="34" charset="0"/>
                  <a:buChar char="•"/>
                </a:pPr>
                <a:r>
                  <a:rPr lang="en-IT" dirty="0">
                    <a:solidFill>
                      <a:schemeClr val="bg1"/>
                    </a:solidFill>
                  </a:rPr>
                  <a:t>E </a:t>
                </a:r>
                <a:r>
                  <a:rPr lang="en-GB" dirty="0">
                    <a:solidFill>
                      <a:schemeClr val="bg1"/>
                    </a:solidFill>
                  </a:rPr>
                  <a:t>is the time of the starting point</a:t>
                </a:r>
              </a:p>
              <a:p>
                <a:pPr marL="285750" indent="-285750">
                  <a:buFont typeface="Arial" panose="020B0604020202020204" pitchFamily="34" charset="0"/>
                  <a:buChar char="•"/>
                </a:pPr>
                <a:r>
                  <a:rPr lang="en-GB" dirty="0">
                    <a:solidFill>
                      <a:schemeClr val="bg1"/>
                    </a:solidFill>
                  </a:rPr>
                  <a:t>P is the period.</a:t>
                </a:r>
                <a:endParaRPr lang="en-IT" dirty="0">
                  <a:solidFill>
                    <a:schemeClr val="bg1"/>
                  </a:solidFill>
                </a:endParaRPr>
              </a:p>
            </p:txBody>
          </p:sp>
        </mc:Choice>
        <mc:Fallback>
          <p:sp>
            <p:nvSpPr>
              <p:cNvPr id="2" name="TextBox 1">
                <a:extLst>
                  <a:ext uri="{FF2B5EF4-FFF2-40B4-BE49-F238E27FC236}">
                    <a16:creationId xmlns:a16="http://schemas.microsoft.com/office/drawing/2014/main" id="{16670C19-B228-7672-95E0-24772416E156}"/>
                  </a:ext>
                </a:extLst>
              </p:cNvPr>
              <p:cNvSpPr txBox="1">
                <a:spLocks noRot="1" noChangeAspect="1" noMove="1" noResize="1" noEditPoints="1" noAdjustHandles="1" noChangeArrowheads="1" noChangeShapeType="1" noTextEdit="1"/>
              </p:cNvSpPr>
              <p:nvPr/>
            </p:nvSpPr>
            <p:spPr>
              <a:xfrm>
                <a:off x="212651" y="5114260"/>
                <a:ext cx="3721396" cy="1200329"/>
              </a:xfrm>
              <a:prstGeom prst="rect">
                <a:avLst/>
              </a:prstGeom>
              <a:blipFill>
                <a:blip r:embed="rId10"/>
                <a:stretch>
                  <a:fillRect l="-1020" b="-7292"/>
                </a:stretch>
              </a:blipFill>
            </p:spPr>
            <p:txBody>
              <a:bodyPr/>
              <a:lstStyle/>
              <a:p>
                <a:r>
                  <a:rPr lang="en-IT">
                    <a:noFill/>
                  </a:rPr>
                  <a:t> </a:t>
                </a:r>
              </a:p>
            </p:txBody>
          </p:sp>
        </mc:Fallback>
      </mc:AlternateContent>
    </p:spTree>
    <p:extLst>
      <p:ext uri="{BB962C8B-B14F-4D97-AF65-F5344CB8AC3E}">
        <p14:creationId xmlns:p14="http://schemas.microsoft.com/office/powerpoint/2010/main" val="3519979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0" y="1282"/>
            <a:ext cx="12192000"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D0E05A2-1503-C921-C453-C49315905E17}"/>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3" name="TextBox 2">
            <a:extLst>
              <a:ext uri="{FF2B5EF4-FFF2-40B4-BE49-F238E27FC236}">
                <a16:creationId xmlns:a16="http://schemas.microsoft.com/office/drawing/2014/main" id="{05D677E3-5DF5-0AE0-0B75-79BB7B2CFAC2}"/>
              </a:ext>
            </a:extLst>
          </p:cNvPr>
          <p:cNvSpPr txBox="1"/>
          <p:nvPr/>
        </p:nvSpPr>
        <p:spPr>
          <a:xfrm>
            <a:off x="106326" y="100027"/>
            <a:ext cx="11887200" cy="4124206"/>
          </a:xfrm>
          <a:prstGeom prst="rect">
            <a:avLst/>
          </a:prstGeom>
          <a:noFill/>
        </p:spPr>
        <p:txBody>
          <a:bodyPr wrap="square" rtlCol="0">
            <a:spAutoFit/>
          </a:bodyPr>
          <a:lstStyle/>
          <a:p>
            <a:r>
              <a:rPr lang="en-IT" sz="2800" dirty="0">
                <a:solidFill>
                  <a:schemeClr val="accent4">
                    <a:lumMod val="60000"/>
                    <a:lumOff val="40000"/>
                  </a:schemeClr>
                </a:solidFill>
                <a:latin typeface="Dreaming Outloud Pro" panose="03050502040302030504" pitchFamily="66" charset="77"/>
                <a:cs typeface="Dreaming Outloud Pro" panose="03050502040302030504" pitchFamily="66" charset="77"/>
              </a:rPr>
              <a:t>Classification For Variable stars:</a:t>
            </a:r>
          </a:p>
          <a:p>
            <a:endParaRPr lang="en-IT" dirty="0">
              <a:solidFill>
                <a:schemeClr val="bg1"/>
              </a:solidFill>
              <a:latin typeface="Arial" panose="020B0604020202020204" pitchFamily="34" charset="0"/>
              <a:cs typeface="Arial" panose="020B0604020202020204" pitchFamily="34" charset="0"/>
            </a:endParaRPr>
          </a:p>
          <a:p>
            <a:r>
              <a:rPr lang="en-GB" dirty="0">
                <a:solidFill>
                  <a:schemeClr val="accent6">
                    <a:lumMod val="40000"/>
                    <a:lumOff val="60000"/>
                  </a:schemeClr>
                </a:solidFill>
                <a:latin typeface="Arial" panose="020B0604020202020204" pitchFamily="34" charset="0"/>
                <a:cs typeface="Arial" panose="020B0604020202020204" pitchFamily="34" charset="0"/>
              </a:rPr>
              <a:t>T</a:t>
            </a:r>
            <a:r>
              <a:rPr lang="en-IT" dirty="0">
                <a:solidFill>
                  <a:schemeClr val="accent6">
                    <a:lumMod val="40000"/>
                    <a:lumOff val="60000"/>
                  </a:schemeClr>
                </a:solidFill>
                <a:latin typeface="Arial" panose="020B0604020202020204" pitchFamily="34" charset="0"/>
                <a:cs typeface="Arial" panose="020B0604020202020204" pitchFamily="34" charset="0"/>
              </a:rPr>
              <a:t>his classification is based on the period of the pulsation:</a:t>
            </a:r>
          </a:p>
          <a:p>
            <a:endParaRPr lang="en-IT" dirty="0">
              <a:solidFill>
                <a:schemeClr val="bg1"/>
              </a:solidFill>
              <a:latin typeface="Arial" panose="020B0604020202020204" pitchFamily="34" charset="0"/>
              <a:cs typeface="Arial" panose="020B0604020202020204" pitchFamily="34" charset="0"/>
            </a:endParaRPr>
          </a:p>
          <a:p>
            <a:pPr marL="342900" indent="-342900">
              <a:buAutoNum type="arabicPeriod"/>
            </a:pPr>
            <a:r>
              <a:rPr lang="en-GB" dirty="0">
                <a:solidFill>
                  <a:schemeClr val="accent5">
                    <a:lumMod val="40000"/>
                    <a:lumOff val="60000"/>
                  </a:schemeClr>
                </a:solidFill>
                <a:latin typeface="Arial" panose="020B0604020202020204" pitchFamily="34" charset="0"/>
                <a:cs typeface="Arial" panose="020B0604020202020204" pitchFamily="34" charset="0"/>
              </a:rPr>
              <a:t>Cepheid variables</a:t>
            </a:r>
            <a:r>
              <a:rPr lang="en-GB" dirty="0">
                <a:solidFill>
                  <a:schemeClr val="bg1"/>
                </a:solidFill>
                <a:latin typeface="Arial" panose="020B0604020202020204" pitchFamily="34" charset="0"/>
                <a:cs typeface="Arial" panose="020B0604020202020204" pitchFamily="34" charset="0"/>
              </a:rPr>
              <a:t>: These stars have periods between 5 and 60 days. </a:t>
            </a:r>
          </a:p>
          <a:p>
            <a:pPr marL="342900" indent="-342900">
              <a:buAutoNum type="arabicPeriod"/>
            </a:pPr>
            <a:endParaRPr lang="en-GB" dirty="0">
              <a:solidFill>
                <a:schemeClr val="bg1"/>
              </a:solidFill>
              <a:latin typeface="Arial" panose="020B0604020202020204" pitchFamily="34" charset="0"/>
              <a:cs typeface="Arial" panose="020B0604020202020204" pitchFamily="34" charset="0"/>
            </a:endParaRPr>
          </a:p>
          <a:p>
            <a:pPr marL="342900" indent="-342900">
              <a:buAutoNum type="arabicPeriod"/>
            </a:pPr>
            <a:endParaRPr lang="en-GB" dirty="0">
              <a:solidFill>
                <a:schemeClr val="bg1"/>
              </a:solidFill>
              <a:latin typeface="Arial" panose="020B0604020202020204" pitchFamily="34" charset="0"/>
              <a:cs typeface="Arial" panose="020B0604020202020204" pitchFamily="34" charset="0"/>
            </a:endParaRPr>
          </a:p>
          <a:p>
            <a:pPr marL="342900" indent="-342900">
              <a:buAutoNum type="arabicPeriod"/>
            </a:pPr>
            <a:r>
              <a:rPr lang="en-GB" dirty="0">
                <a:solidFill>
                  <a:schemeClr val="accent2">
                    <a:lumMod val="40000"/>
                    <a:lumOff val="60000"/>
                  </a:schemeClr>
                </a:solidFill>
                <a:latin typeface="Arial" panose="020B0604020202020204" pitchFamily="34" charset="0"/>
                <a:cs typeface="Arial" panose="020B0604020202020204" pitchFamily="34" charset="0"/>
              </a:rPr>
              <a:t>RR </a:t>
            </a:r>
            <a:r>
              <a:rPr lang="en-GB" dirty="0" err="1">
                <a:solidFill>
                  <a:schemeClr val="accent2">
                    <a:lumMod val="40000"/>
                    <a:lumOff val="60000"/>
                  </a:schemeClr>
                </a:solidFill>
                <a:latin typeface="Arial" panose="020B0604020202020204" pitchFamily="34" charset="0"/>
                <a:cs typeface="Arial" panose="020B0604020202020204" pitchFamily="34" charset="0"/>
              </a:rPr>
              <a:t>Lyrae</a:t>
            </a:r>
            <a:r>
              <a:rPr lang="en-GB" dirty="0">
                <a:solidFill>
                  <a:schemeClr val="accent2">
                    <a:lumMod val="40000"/>
                    <a:lumOff val="60000"/>
                  </a:schemeClr>
                </a:solidFill>
                <a:latin typeface="Arial" panose="020B0604020202020204" pitchFamily="34" charset="0"/>
                <a:cs typeface="Arial" panose="020B0604020202020204" pitchFamily="34" charset="0"/>
              </a:rPr>
              <a:t> variables</a:t>
            </a:r>
            <a:r>
              <a:rPr lang="en-GB" dirty="0">
                <a:solidFill>
                  <a:schemeClr val="bg1"/>
                </a:solidFill>
                <a:latin typeface="Arial" panose="020B0604020202020204" pitchFamily="34" charset="0"/>
                <a:cs typeface="Arial" panose="020B0604020202020204" pitchFamily="34" charset="0"/>
              </a:rPr>
              <a:t>: are similar to Cepheids, but have periods of only 0.5 to 1 day, and can be observed to go from their brightest to faintest magnitude within a single night. they are smaller and less luminous than Cepheids.</a:t>
            </a:r>
          </a:p>
          <a:p>
            <a:pPr marL="342900" indent="-342900">
              <a:buAutoNum type="arabicPeriod"/>
            </a:pPr>
            <a:endParaRPr lang="en-GB" dirty="0">
              <a:solidFill>
                <a:schemeClr val="bg1"/>
              </a:solidFill>
              <a:latin typeface="Arial" panose="020B0604020202020204" pitchFamily="34" charset="0"/>
              <a:cs typeface="Arial" panose="020B0604020202020204" pitchFamily="34" charset="0"/>
            </a:endParaRPr>
          </a:p>
          <a:p>
            <a:pPr marL="342900" indent="-342900">
              <a:buAutoNum type="arabicPeriod"/>
            </a:pPr>
            <a:endParaRPr lang="en-GB" dirty="0">
              <a:solidFill>
                <a:schemeClr val="bg1"/>
              </a:solidFill>
              <a:latin typeface="Arial" panose="020B0604020202020204" pitchFamily="34" charset="0"/>
              <a:cs typeface="Arial" panose="020B0604020202020204" pitchFamily="34" charset="0"/>
            </a:endParaRPr>
          </a:p>
          <a:p>
            <a:pPr marL="342900" indent="-342900">
              <a:buAutoNum type="arabicPeriod"/>
            </a:pPr>
            <a:r>
              <a:rPr lang="en-GB" dirty="0">
                <a:solidFill>
                  <a:srgbClr val="E3CCF2"/>
                </a:solidFill>
                <a:latin typeface="Arial" panose="020B0604020202020204" pitchFamily="34" charset="0"/>
                <a:cs typeface="Arial" panose="020B0604020202020204" pitchFamily="34" charset="0"/>
              </a:rPr>
              <a:t>Mira variables</a:t>
            </a:r>
            <a:r>
              <a:rPr lang="en-GB" dirty="0">
                <a:solidFill>
                  <a:schemeClr val="bg1"/>
                </a:solidFill>
                <a:latin typeface="Arial" panose="020B0604020202020204" pitchFamily="34" charset="0"/>
                <a:cs typeface="Arial" panose="020B0604020202020204" pitchFamily="34" charset="0"/>
              </a:rPr>
              <a:t>: long-period or Mira variables have periods longer than 100 days. These stars’ variations are not always as regular or as predictable as those of Cepheids and RR </a:t>
            </a:r>
            <a:r>
              <a:rPr lang="en-GB" dirty="0" err="1">
                <a:solidFill>
                  <a:schemeClr val="bg1"/>
                </a:solidFill>
                <a:latin typeface="Arial" panose="020B0604020202020204" pitchFamily="34" charset="0"/>
                <a:cs typeface="Arial" panose="020B0604020202020204" pitchFamily="34" charset="0"/>
              </a:rPr>
              <a:t>Lyraes</a:t>
            </a:r>
            <a:r>
              <a:rPr lang="en-GB" dirty="0">
                <a:solidFill>
                  <a:schemeClr val="bg1"/>
                </a:solidFill>
                <a:latin typeface="Arial" panose="020B0604020202020204" pitchFamily="34" charset="0"/>
                <a:cs typeface="Arial" panose="020B0604020202020204" pitchFamily="34" charset="0"/>
              </a:rPr>
              <a:t>.</a:t>
            </a:r>
            <a:endParaRPr lang="en-IT"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4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0" y="1282"/>
            <a:ext cx="12192000"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6936"/>
            <a:ext cx="12192000" cy="6856718"/>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6084977" y="483927"/>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3" name="TextBox 2">
            <a:extLst>
              <a:ext uri="{FF2B5EF4-FFF2-40B4-BE49-F238E27FC236}">
                <a16:creationId xmlns:a16="http://schemas.microsoft.com/office/drawing/2014/main" id="{7B495C9B-DE69-EB18-4188-C7A6F78A03CD}"/>
              </a:ext>
            </a:extLst>
          </p:cNvPr>
          <p:cNvSpPr txBox="1"/>
          <p:nvPr/>
        </p:nvSpPr>
        <p:spPr>
          <a:xfrm>
            <a:off x="-56003" y="3338623"/>
            <a:ext cx="56003" cy="369332"/>
          </a:xfrm>
          <a:prstGeom prst="rect">
            <a:avLst/>
          </a:prstGeom>
          <a:noFill/>
        </p:spPr>
        <p:txBody>
          <a:bodyPr wrap="square" rtlCol="0">
            <a:spAutoFit/>
          </a:bodyPr>
          <a:lstStyle/>
          <a:p>
            <a:endParaRPr lang="en-IT" dirty="0"/>
          </a:p>
        </p:txBody>
      </p:sp>
      <p:sp>
        <p:nvSpPr>
          <p:cNvPr id="4" name="TextBox 3">
            <a:extLst>
              <a:ext uri="{FF2B5EF4-FFF2-40B4-BE49-F238E27FC236}">
                <a16:creationId xmlns:a16="http://schemas.microsoft.com/office/drawing/2014/main" id="{92EFB68E-4142-3D3B-F378-E1B935C9A324}"/>
              </a:ext>
            </a:extLst>
          </p:cNvPr>
          <p:cNvSpPr txBox="1"/>
          <p:nvPr/>
        </p:nvSpPr>
        <p:spPr>
          <a:xfrm>
            <a:off x="56003" y="100027"/>
            <a:ext cx="11692974" cy="2862322"/>
          </a:xfrm>
          <a:prstGeom prst="rect">
            <a:avLst/>
          </a:prstGeom>
          <a:noFill/>
        </p:spPr>
        <p:txBody>
          <a:bodyPr wrap="square" rtlCol="0">
            <a:spAutoFit/>
          </a:bodyPr>
          <a:lstStyle/>
          <a:p>
            <a:r>
              <a:rPr lang="en-IT" sz="3600" dirty="0">
                <a:solidFill>
                  <a:schemeClr val="accent6">
                    <a:lumMod val="60000"/>
                    <a:lumOff val="40000"/>
                  </a:schemeClr>
                </a:solidFill>
                <a:latin typeface="Dreaming Outloud Pro" panose="03050502040302030504" pitchFamily="66" charset="77"/>
                <a:cs typeface="Dreaming Outloud Pro" panose="03050502040302030504" pitchFamily="66" charset="77"/>
              </a:rPr>
              <a:t>RRL Stars:</a:t>
            </a:r>
          </a:p>
          <a:p>
            <a:endParaRPr lang="en-IT" dirty="0">
              <a:solidFill>
                <a:schemeClr val="bg1"/>
              </a:solidFill>
            </a:endParaRPr>
          </a:p>
          <a:p>
            <a:endParaRPr lang="en-IT" dirty="0">
              <a:solidFill>
                <a:schemeClr val="bg1"/>
              </a:solidFill>
            </a:endParaRPr>
          </a:p>
          <a:p>
            <a:r>
              <a:rPr lang="en-GB" dirty="0">
                <a:solidFill>
                  <a:schemeClr val="bg1"/>
                </a:solidFill>
              </a:rPr>
              <a:t>RRLs represent a group of </a:t>
            </a:r>
            <a:r>
              <a:rPr lang="en-GB" dirty="0">
                <a:solidFill>
                  <a:schemeClr val="accent1">
                    <a:lumMod val="60000"/>
                    <a:lumOff val="40000"/>
                  </a:schemeClr>
                </a:solidFill>
              </a:rPr>
              <a:t>low-mass stars</a:t>
            </a:r>
            <a:r>
              <a:rPr lang="en-GB" dirty="0">
                <a:solidFill>
                  <a:schemeClr val="bg1"/>
                </a:solidFill>
              </a:rPr>
              <a:t>, initially very similar to our own sun; however, through natural ageing, they have depleted hydrogen in their core and now rely on helium core burning and hydrogen shell burning as their power source. They all have more or less </a:t>
            </a:r>
            <a:r>
              <a:rPr lang="en-GB" dirty="0">
                <a:solidFill>
                  <a:schemeClr val="accent6">
                    <a:lumMod val="60000"/>
                    <a:lumOff val="40000"/>
                  </a:schemeClr>
                </a:solidFill>
              </a:rPr>
              <a:t>the same luminosity</a:t>
            </a:r>
            <a:r>
              <a:rPr lang="en-GB" dirty="0">
                <a:solidFill>
                  <a:schemeClr val="bg1"/>
                </a:solidFill>
              </a:rPr>
              <a:t>, due to the fact that they all leave the Red Giant phase with </a:t>
            </a:r>
            <a:r>
              <a:rPr lang="en-GB" dirty="0">
                <a:solidFill>
                  <a:schemeClr val="accent4">
                    <a:lumMod val="60000"/>
                    <a:lumOff val="40000"/>
                  </a:schemeClr>
                </a:solidFill>
              </a:rPr>
              <a:t>the same helium core mass</a:t>
            </a:r>
            <a:r>
              <a:rPr lang="en-GB" dirty="0">
                <a:solidFill>
                  <a:schemeClr val="bg1"/>
                </a:solidFill>
              </a:rPr>
              <a:t> (approximately 0.5M⊙).</a:t>
            </a:r>
          </a:p>
          <a:p>
            <a:endParaRPr lang="en-GB" dirty="0">
              <a:solidFill>
                <a:schemeClr val="bg1"/>
              </a:solidFill>
            </a:endParaRPr>
          </a:p>
          <a:p>
            <a:endParaRPr lang="en-IT" dirty="0">
              <a:solidFill>
                <a:schemeClr val="bg1"/>
              </a:solidFill>
            </a:endParaRPr>
          </a:p>
        </p:txBody>
      </p:sp>
      <p:sp>
        <p:nvSpPr>
          <p:cNvPr id="12" name="TextBox 11">
            <a:extLst>
              <a:ext uri="{FF2B5EF4-FFF2-40B4-BE49-F238E27FC236}">
                <a16:creationId xmlns:a16="http://schemas.microsoft.com/office/drawing/2014/main" id="{8B5441B8-9CC8-7968-4A9A-5B9D46D415E1}"/>
              </a:ext>
            </a:extLst>
          </p:cNvPr>
          <p:cNvSpPr txBox="1"/>
          <p:nvPr/>
        </p:nvSpPr>
        <p:spPr>
          <a:xfrm>
            <a:off x="222273" y="3586163"/>
            <a:ext cx="11880816" cy="646331"/>
          </a:xfrm>
          <a:prstGeom prst="rect">
            <a:avLst/>
          </a:prstGeom>
          <a:noFill/>
        </p:spPr>
        <p:txBody>
          <a:bodyPr wrap="square" rtlCol="0">
            <a:spAutoFit/>
          </a:bodyPr>
          <a:lstStyle/>
          <a:p>
            <a:endParaRPr lang="en-GB" dirty="0">
              <a:solidFill>
                <a:schemeClr val="bg1"/>
              </a:solidFill>
            </a:endParaRPr>
          </a:p>
          <a:p>
            <a:endParaRPr lang="en-IT" dirty="0">
              <a:solidFill>
                <a:schemeClr val="bg1"/>
              </a:solidFill>
            </a:endParaRPr>
          </a:p>
        </p:txBody>
      </p:sp>
      <p:sp>
        <p:nvSpPr>
          <p:cNvPr id="13" name="TextBox 12">
            <a:extLst>
              <a:ext uri="{FF2B5EF4-FFF2-40B4-BE49-F238E27FC236}">
                <a16:creationId xmlns:a16="http://schemas.microsoft.com/office/drawing/2014/main" id="{95C152C2-6EFB-2EE6-6010-D5D5942952A3}"/>
              </a:ext>
            </a:extLst>
          </p:cNvPr>
          <p:cNvSpPr txBox="1"/>
          <p:nvPr/>
        </p:nvSpPr>
        <p:spPr>
          <a:xfrm>
            <a:off x="134886" y="2643696"/>
            <a:ext cx="11050565" cy="3539430"/>
          </a:xfrm>
          <a:prstGeom prst="rect">
            <a:avLst/>
          </a:prstGeom>
          <a:noFill/>
        </p:spPr>
        <p:txBody>
          <a:bodyPr wrap="square" rtlCol="0">
            <a:spAutoFit/>
          </a:bodyPr>
          <a:lstStyle/>
          <a:p>
            <a:r>
              <a:rPr lang="en-IT" sz="2400" dirty="0">
                <a:solidFill>
                  <a:schemeClr val="accent2">
                    <a:lumMod val="60000"/>
                    <a:lumOff val="40000"/>
                  </a:schemeClr>
                </a:solidFill>
                <a:latin typeface="Dreaming Outloud Pro" panose="03050502040302030504" pitchFamily="66" charset="77"/>
                <a:cs typeface="Dreaming Outloud Pro" panose="03050502040302030504" pitchFamily="66" charset="77"/>
              </a:rPr>
              <a:t>RRL Classification based on the</a:t>
            </a:r>
            <a:r>
              <a:rPr lang="en-GB" sz="2400" dirty="0" err="1">
                <a:solidFill>
                  <a:schemeClr val="accent2">
                    <a:lumMod val="60000"/>
                    <a:lumOff val="40000"/>
                  </a:schemeClr>
                </a:solidFill>
                <a:latin typeface="Dreaming Outloud Pro" panose="03050502040302030504" pitchFamily="66" charset="77"/>
                <a:cs typeface="Dreaming Outloud Pro" panose="03050502040302030504" pitchFamily="66" charset="77"/>
              </a:rPr>
              <a:t>ir</a:t>
            </a:r>
            <a:r>
              <a:rPr lang="en-IT" sz="2400" dirty="0">
                <a:solidFill>
                  <a:schemeClr val="accent2">
                    <a:lumMod val="60000"/>
                    <a:lumOff val="40000"/>
                  </a:schemeClr>
                </a:solidFill>
                <a:latin typeface="Dreaming Outloud Pro" panose="03050502040302030504" pitchFamily="66" charset="77"/>
                <a:cs typeface="Dreaming Outloud Pro" panose="03050502040302030504" pitchFamily="66" charset="77"/>
              </a:rPr>
              <a:t> light curve shapes:</a:t>
            </a:r>
          </a:p>
          <a:p>
            <a:endParaRPr lang="en-IT" sz="2400" dirty="0">
              <a:solidFill>
                <a:schemeClr val="accent2">
                  <a:lumMod val="60000"/>
                  <a:lumOff val="40000"/>
                </a:schemeClr>
              </a:solidFill>
              <a:latin typeface="Dreaming Outloud Pro" panose="03050502040302030504" pitchFamily="66" charset="77"/>
              <a:cs typeface="Dreaming Outloud Pro" panose="03050502040302030504" pitchFamily="66" charset="77"/>
            </a:endParaRPr>
          </a:p>
          <a:p>
            <a:pPr marL="457200" indent="-457200">
              <a:buAutoNum type="arabicPeriod"/>
            </a:pPr>
            <a:r>
              <a:rPr lang="en-IT" sz="2400" dirty="0">
                <a:solidFill>
                  <a:schemeClr val="accent2">
                    <a:lumMod val="60000"/>
                    <a:lumOff val="40000"/>
                  </a:schemeClr>
                </a:solidFill>
                <a:latin typeface="Dreaming Outloud Pro" panose="03050502040302030504" pitchFamily="66" charset="77"/>
                <a:cs typeface="Dreaming Outloud Pro" panose="03050502040302030504" pitchFamily="66" charset="77"/>
              </a:rPr>
              <a:t>RRL ab: </a:t>
            </a:r>
            <a:r>
              <a:rPr lang="en-GB" sz="2000" dirty="0">
                <a:solidFill>
                  <a:schemeClr val="bg1"/>
                </a:solidFill>
                <a:latin typeface="Arial" panose="020B0604020202020204" pitchFamily="34" charset="0"/>
                <a:cs typeface="Arial" panose="020B0604020202020204" pitchFamily="34" charset="0"/>
              </a:rPr>
              <a:t>also known as ”</a:t>
            </a:r>
            <a:r>
              <a:rPr lang="en-GB" sz="2000" dirty="0">
                <a:solidFill>
                  <a:schemeClr val="accent2">
                    <a:lumMod val="60000"/>
                    <a:lumOff val="40000"/>
                  </a:schemeClr>
                </a:solidFill>
                <a:latin typeface="Arial" panose="020B0604020202020204" pitchFamily="34" charset="0"/>
                <a:cs typeface="Arial" panose="020B0604020202020204" pitchFamily="34" charset="0"/>
              </a:rPr>
              <a:t>fundamental mode pulsators</a:t>
            </a:r>
            <a:r>
              <a:rPr lang="en-GB" sz="2000" dirty="0">
                <a:solidFill>
                  <a:schemeClr val="bg1"/>
                </a:solidFill>
                <a:latin typeface="Arial" panose="020B0604020202020204" pitchFamily="34" charset="0"/>
                <a:cs typeface="Arial" panose="020B0604020202020204" pitchFamily="34" charset="0"/>
              </a:rPr>
              <a:t>”, are the most common RRL types. They are characterized by light curves with a rapid rise to maximum brightness, followed by a slower decline to minimum brightness.</a:t>
            </a:r>
          </a:p>
          <a:p>
            <a:pPr marL="457200" indent="-457200">
              <a:buAutoNum type="arabicPeriod"/>
            </a:pPr>
            <a:endParaRPr lang="en-GB" sz="2000" dirty="0">
              <a:solidFill>
                <a:schemeClr val="bg1"/>
              </a:solidFill>
              <a:latin typeface="Arial" panose="020B0604020202020204" pitchFamily="34" charset="0"/>
              <a:cs typeface="Arial" panose="020B0604020202020204" pitchFamily="34" charset="0"/>
            </a:endParaRPr>
          </a:p>
          <a:p>
            <a:pPr marL="457200" indent="-457200">
              <a:buAutoNum type="arabicPeriod"/>
            </a:pPr>
            <a:r>
              <a:rPr lang="en-GB" sz="2400" dirty="0">
                <a:solidFill>
                  <a:schemeClr val="accent2">
                    <a:lumMod val="60000"/>
                    <a:lumOff val="40000"/>
                  </a:schemeClr>
                </a:solidFill>
                <a:latin typeface="Dreaming Outloud Pro" panose="03050502040302030504" pitchFamily="66" charset="77"/>
                <a:cs typeface="Dreaming Outloud Pro" panose="03050502040302030504" pitchFamily="66" charset="77"/>
              </a:rPr>
              <a:t>RRL c:</a:t>
            </a:r>
            <a:r>
              <a:rPr lang="en-GB" sz="2400" dirty="0">
                <a:solidFill>
                  <a:schemeClr val="bg1"/>
                </a:solidFill>
                <a:latin typeface="Dreaming Outloud Pro" panose="03050502040302030504" pitchFamily="66" charset="77"/>
                <a:cs typeface="Dreaming Outloud Pro" panose="03050502040302030504" pitchFamily="66" charset="77"/>
              </a:rPr>
              <a:t> </a:t>
            </a:r>
            <a:r>
              <a:rPr lang="en-GB" sz="2000" dirty="0">
                <a:solidFill>
                  <a:schemeClr val="bg1"/>
                </a:solidFill>
                <a:latin typeface="Arial" panose="020B0604020202020204" pitchFamily="34" charset="0"/>
                <a:cs typeface="Arial" panose="020B0604020202020204" pitchFamily="34" charset="0"/>
              </a:rPr>
              <a:t>referred to as ”</a:t>
            </a:r>
            <a:r>
              <a:rPr lang="en-GB" sz="2000" dirty="0">
                <a:solidFill>
                  <a:schemeClr val="accent2">
                    <a:lumMod val="60000"/>
                    <a:lumOff val="40000"/>
                  </a:schemeClr>
                </a:solidFill>
                <a:latin typeface="Arial" panose="020B0604020202020204" pitchFamily="34" charset="0"/>
                <a:cs typeface="Arial" panose="020B0604020202020204" pitchFamily="34" charset="0"/>
              </a:rPr>
              <a:t>first overtone pulsators</a:t>
            </a:r>
            <a:r>
              <a:rPr lang="en-GB" sz="2000" dirty="0">
                <a:solidFill>
                  <a:schemeClr val="bg1"/>
                </a:solidFill>
                <a:latin typeface="Arial" panose="020B0604020202020204" pitchFamily="34" charset="0"/>
                <a:cs typeface="Arial" panose="020B0604020202020204" pitchFamily="34" charset="0"/>
              </a:rPr>
              <a:t>”, and they exhibit sinusoidal variations.</a:t>
            </a:r>
          </a:p>
          <a:p>
            <a:pPr marL="457200" indent="-457200">
              <a:buAutoNum type="arabicPeriod"/>
            </a:pPr>
            <a:endParaRPr lang="en-GB" sz="2000" dirty="0">
              <a:solidFill>
                <a:schemeClr val="bg1"/>
              </a:solidFill>
              <a:latin typeface="Arial" panose="020B0604020202020204" pitchFamily="34" charset="0"/>
              <a:cs typeface="Arial" panose="020B0604020202020204" pitchFamily="34" charset="0"/>
            </a:endParaRPr>
          </a:p>
          <a:p>
            <a:pPr marL="457200" indent="-457200">
              <a:buAutoNum type="arabicPeriod"/>
            </a:pPr>
            <a:r>
              <a:rPr lang="en-GB" sz="2400" dirty="0">
                <a:solidFill>
                  <a:schemeClr val="accent2">
                    <a:lumMod val="60000"/>
                    <a:lumOff val="40000"/>
                  </a:schemeClr>
                </a:solidFill>
                <a:latin typeface="Dreaming Outloud Pro" panose="03050502040302030504" pitchFamily="66" charset="77"/>
                <a:cs typeface="Dreaming Outloud Pro" panose="03050502040302030504" pitchFamily="66" charset="77"/>
              </a:rPr>
              <a:t>RR d</a:t>
            </a:r>
            <a:r>
              <a:rPr lang="en-GB" sz="2400" dirty="0">
                <a:solidFill>
                  <a:schemeClr val="bg1"/>
                </a:solidFill>
                <a:latin typeface="Dreaming Outloud Pro" panose="03050502040302030504" pitchFamily="66" charset="77"/>
                <a:cs typeface="Dreaming Outloud Pro" panose="03050502040302030504" pitchFamily="66" charset="77"/>
              </a:rPr>
              <a:t>: </a:t>
            </a:r>
            <a:r>
              <a:rPr lang="en-GB" sz="2400" dirty="0">
                <a:solidFill>
                  <a:schemeClr val="bg1"/>
                </a:solidFill>
              </a:rPr>
              <a:t>known as ”</a:t>
            </a:r>
            <a:r>
              <a:rPr lang="en-GB" sz="2400" dirty="0">
                <a:solidFill>
                  <a:schemeClr val="accent2">
                    <a:lumMod val="60000"/>
                    <a:lumOff val="40000"/>
                  </a:schemeClr>
                </a:solidFill>
              </a:rPr>
              <a:t>double-mode pulsators</a:t>
            </a:r>
            <a:r>
              <a:rPr lang="en-GB" sz="2400" dirty="0">
                <a:solidFill>
                  <a:schemeClr val="bg1"/>
                </a:solidFill>
              </a:rPr>
              <a:t>” These stars display a unique feature—double-mode pulsation—meaning they have </a:t>
            </a:r>
            <a:r>
              <a:rPr lang="en-GB" sz="2400" dirty="0">
                <a:solidFill>
                  <a:schemeClr val="tx2">
                    <a:lumMod val="60000"/>
                    <a:lumOff val="40000"/>
                  </a:schemeClr>
                </a:solidFill>
              </a:rPr>
              <a:t>two distinct periods </a:t>
            </a:r>
            <a:r>
              <a:rPr lang="en-GB" sz="2400" dirty="0">
                <a:solidFill>
                  <a:schemeClr val="bg1"/>
                </a:solidFill>
              </a:rPr>
              <a:t>of variability.</a:t>
            </a:r>
            <a:endParaRPr lang="en-IT" sz="2400" dirty="0">
              <a:solidFill>
                <a:schemeClr val="bg1"/>
              </a:solidFill>
              <a:latin typeface="Dreaming Outloud Pro" panose="03050502040302030504" pitchFamily="66" charset="77"/>
              <a:cs typeface="Dreaming Outloud Pro" panose="03050502040302030504" pitchFamily="66" charset="77"/>
            </a:endParaRPr>
          </a:p>
        </p:txBody>
      </p:sp>
    </p:spTree>
    <p:extLst>
      <p:ext uri="{BB962C8B-B14F-4D97-AF65-F5344CB8AC3E}">
        <p14:creationId xmlns:p14="http://schemas.microsoft.com/office/powerpoint/2010/main" val="368655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1524" y="-1"/>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4" name="Picture 3" descr="A diagram of a wave graph&#10;&#10;Description automatically generated with medium confidence">
            <a:extLst>
              <a:ext uri="{FF2B5EF4-FFF2-40B4-BE49-F238E27FC236}">
                <a16:creationId xmlns:a16="http://schemas.microsoft.com/office/drawing/2014/main" id="{2403D278-C76E-589D-1C57-3377FC8211E1}"/>
              </a:ext>
            </a:extLst>
          </p:cNvPr>
          <p:cNvPicPr>
            <a:picLocks noChangeAspect="1"/>
          </p:cNvPicPr>
          <p:nvPr/>
        </p:nvPicPr>
        <p:blipFill>
          <a:blip r:embed="rId7"/>
          <a:stretch>
            <a:fillRect/>
          </a:stretch>
        </p:blipFill>
        <p:spPr>
          <a:xfrm>
            <a:off x="2085975" y="1318777"/>
            <a:ext cx="7843837" cy="4648200"/>
          </a:xfrm>
          <a:prstGeom prst="rect">
            <a:avLst/>
          </a:prstGeom>
        </p:spPr>
      </p:pic>
      <p:sp>
        <p:nvSpPr>
          <p:cNvPr id="6" name="TextBox 5">
            <a:extLst>
              <a:ext uri="{FF2B5EF4-FFF2-40B4-BE49-F238E27FC236}">
                <a16:creationId xmlns:a16="http://schemas.microsoft.com/office/drawing/2014/main" id="{DDEF894F-8E98-A1F6-6724-224A0A099426}"/>
              </a:ext>
            </a:extLst>
          </p:cNvPr>
          <p:cNvSpPr txBox="1"/>
          <p:nvPr/>
        </p:nvSpPr>
        <p:spPr>
          <a:xfrm>
            <a:off x="228600" y="214313"/>
            <a:ext cx="7429500" cy="830997"/>
          </a:xfrm>
          <a:prstGeom prst="rect">
            <a:avLst/>
          </a:prstGeom>
          <a:noFill/>
        </p:spPr>
        <p:txBody>
          <a:bodyPr wrap="square" rtlCol="0">
            <a:spAutoFit/>
          </a:bodyPr>
          <a:lstStyle/>
          <a:p>
            <a:r>
              <a:rPr lang="en-IT" sz="2400" dirty="0">
                <a:solidFill>
                  <a:schemeClr val="accent2">
                    <a:lumMod val="60000"/>
                    <a:lumOff val="40000"/>
                  </a:schemeClr>
                </a:solidFill>
                <a:latin typeface="Dreaming Outloud Pro" panose="03050502040302030504" pitchFamily="66" charset="77"/>
                <a:cs typeface="Dreaming Outloud Pro" panose="03050502040302030504" pitchFamily="66" charset="77"/>
              </a:rPr>
              <a:t>RRL Classification based on the</a:t>
            </a:r>
            <a:r>
              <a:rPr lang="en-GB" sz="2400" dirty="0" err="1">
                <a:solidFill>
                  <a:schemeClr val="accent2">
                    <a:lumMod val="60000"/>
                    <a:lumOff val="40000"/>
                  </a:schemeClr>
                </a:solidFill>
                <a:latin typeface="Dreaming Outloud Pro" panose="03050502040302030504" pitchFamily="66" charset="77"/>
                <a:cs typeface="Dreaming Outloud Pro" panose="03050502040302030504" pitchFamily="66" charset="77"/>
              </a:rPr>
              <a:t>ir</a:t>
            </a:r>
            <a:r>
              <a:rPr lang="en-IT" sz="2400" dirty="0">
                <a:solidFill>
                  <a:schemeClr val="accent2">
                    <a:lumMod val="60000"/>
                    <a:lumOff val="40000"/>
                  </a:schemeClr>
                </a:solidFill>
                <a:latin typeface="Dreaming Outloud Pro" panose="03050502040302030504" pitchFamily="66" charset="77"/>
                <a:cs typeface="Dreaming Outloud Pro" panose="03050502040302030504" pitchFamily="66" charset="77"/>
              </a:rPr>
              <a:t> light curve shapes:</a:t>
            </a:r>
          </a:p>
          <a:p>
            <a:endParaRPr lang="en-IT" sz="2400" dirty="0"/>
          </a:p>
        </p:txBody>
      </p:sp>
    </p:spTree>
    <p:extLst>
      <p:ext uri="{BB962C8B-B14F-4D97-AF65-F5344CB8AC3E}">
        <p14:creationId xmlns:p14="http://schemas.microsoft.com/office/powerpoint/2010/main" val="3676816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3" name="TextBox 2">
            <a:extLst>
              <a:ext uri="{FF2B5EF4-FFF2-40B4-BE49-F238E27FC236}">
                <a16:creationId xmlns:a16="http://schemas.microsoft.com/office/drawing/2014/main" id="{E346887C-9513-C236-0B04-DFBBF0316E98}"/>
              </a:ext>
            </a:extLst>
          </p:cNvPr>
          <p:cNvSpPr txBox="1"/>
          <p:nvPr/>
        </p:nvSpPr>
        <p:spPr>
          <a:xfrm>
            <a:off x="2360625" y="1428765"/>
            <a:ext cx="11880816" cy="646331"/>
          </a:xfrm>
          <a:prstGeom prst="rect">
            <a:avLst/>
          </a:prstGeom>
          <a:noFill/>
        </p:spPr>
        <p:txBody>
          <a:bodyPr wrap="square" rtlCol="0">
            <a:spAutoFit/>
          </a:bodyPr>
          <a:lstStyle/>
          <a:p>
            <a:r>
              <a:rPr lang="en-IT" sz="3600" b="1" dirty="0">
                <a:solidFill>
                  <a:schemeClr val="accent2">
                    <a:lumMod val="75000"/>
                  </a:schemeClr>
                </a:solidFill>
              </a:rPr>
              <a:t>Why are they so important to us?</a:t>
            </a:r>
          </a:p>
        </p:txBody>
      </p:sp>
      <p:pic>
        <p:nvPicPr>
          <p:cNvPr id="6" name="Graphic 5" descr="Questions outline">
            <a:extLst>
              <a:ext uri="{FF2B5EF4-FFF2-40B4-BE49-F238E27FC236}">
                <a16:creationId xmlns:a16="http://schemas.microsoft.com/office/drawing/2014/main" id="{2A54823F-7D4A-7DEC-372C-EC3F4AB5D6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95799" y="2686568"/>
            <a:ext cx="2290763" cy="2290763"/>
          </a:xfrm>
          <a:prstGeom prst="rect">
            <a:avLst/>
          </a:prstGeom>
        </p:spPr>
      </p:pic>
    </p:spTree>
    <p:extLst>
      <p:ext uri="{BB962C8B-B14F-4D97-AF65-F5344CB8AC3E}">
        <p14:creationId xmlns:p14="http://schemas.microsoft.com/office/powerpoint/2010/main" val="304568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p:tgtEl>
                                          <p:spTgt spid="6"/>
                                        </p:tgtEl>
                                        <p:attrNameLst>
                                          <p:attrName>ppt_y</p:attrName>
                                        </p:attrNameLst>
                                      </p:cBhvr>
                                      <p:tavLst>
                                        <p:tav tm="0">
                                          <p:val>
                                            <p:strVal val="#ppt_y+#ppt_h*1.125000"/>
                                          </p:val>
                                        </p:tav>
                                        <p:tav tm="100000">
                                          <p:val>
                                            <p:strVal val="#ppt_y"/>
                                          </p:val>
                                        </p:tav>
                                      </p:tavLst>
                                    </p:anim>
                                    <p:animEffect transition="in" filter="wipe(up)">
                                      <p:cBhvr>
                                        <p:cTn id="8"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tars and galaxies in space&#10;&#10;Description automatically generated">
            <a:extLst>
              <a:ext uri="{FF2B5EF4-FFF2-40B4-BE49-F238E27FC236}">
                <a16:creationId xmlns:a16="http://schemas.microsoft.com/office/drawing/2014/main" id="{BE47EC2A-82EF-0FCB-4832-A8C48FCA85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635" b="29092"/>
          <a:stretch/>
        </p:blipFill>
        <p:spPr>
          <a:xfrm>
            <a:off x="-56003" y="1282"/>
            <a:ext cx="12248003" cy="6856718"/>
          </a:xfrm>
          <a:prstGeom prst="rect">
            <a:avLst/>
          </a:prstGeom>
        </p:spPr>
      </p:pic>
      <p:sp>
        <p:nvSpPr>
          <p:cNvPr id="7" name="Rectangle 6">
            <a:extLst>
              <a:ext uri="{FF2B5EF4-FFF2-40B4-BE49-F238E27FC236}">
                <a16:creationId xmlns:a16="http://schemas.microsoft.com/office/drawing/2014/main" id="{CD00FA8A-E992-F725-9FDC-663EB2FD5A6D}"/>
              </a:ext>
            </a:extLst>
          </p:cNvPr>
          <p:cNvSpPr/>
          <p:nvPr/>
        </p:nvSpPr>
        <p:spPr>
          <a:xfrm>
            <a:off x="0" y="1282"/>
            <a:ext cx="12192000" cy="6856717"/>
          </a:xfrm>
          <a:prstGeom prst="rect">
            <a:avLst/>
          </a:prstGeom>
          <a:solidFill>
            <a:schemeClr val="tx1">
              <a:alpha val="3866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pic>
        <p:nvPicPr>
          <p:cNvPr id="9" name="Picture 8" descr="A red circle with text and images on it&#10;&#10;Description automatically generated">
            <a:extLst>
              <a:ext uri="{FF2B5EF4-FFF2-40B4-BE49-F238E27FC236}">
                <a16:creationId xmlns:a16="http://schemas.microsoft.com/office/drawing/2014/main" id="{D4100023-89B9-491E-74FB-DB1F27A8147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837473B0-CC2E-450A-ABE3-18F120FF3D39}">
                <a1611:picAttrSrcUrl xmlns:a1611="http://schemas.microsoft.com/office/drawing/2016/11/main" r:id="rId6"/>
              </a:ext>
            </a:extLst>
          </a:blip>
          <a:stretch>
            <a:fillRect/>
          </a:stretch>
        </p:blipFill>
        <p:spPr>
          <a:xfrm>
            <a:off x="11073242" y="5667737"/>
            <a:ext cx="1118738" cy="1090236"/>
          </a:xfrm>
          <a:prstGeom prst="rect">
            <a:avLst/>
          </a:prstGeom>
        </p:spPr>
      </p:pic>
      <p:sp>
        <p:nvSpPr>
          <p:cNvPr id="2" name="Rectangle 1">
            <a:extLst>
              <a:ext uri="{FF2B5EF4-FFF2-40B4-BE49-F238E27FC236}">
                <a16:creationId xmlns:a16="http://schemas.microsoft.com/office/drawing/2014/main" id="{CC2FC1A0-18A1-E345-3F5C-F05BA9E30FD9}"/>
              </a:ext>
            </a:extLst>
          </p:cNvPr>
          <p:cNvSpPr/>
          <p:nvPr/>
        </p:nvSpPr>
        <p:spPr>
          <a:xfrm rot="16200000">
            <a:off x="5799227" y="466991"/>
            <a:ext cx="590499" cy="12188953"/>
          </a:xfrm>
          <a:prstGeom prst="rect">
            <a:avLst/>
          </a:prstGeom>
          <a:solidFill>
            <a:srgbClr val="FF0000">
              <a:alpha val="1320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3" name="TextBox 2">
            <a:extLst>
              <a:ext uri="{FF2B5EF4-FFF2-40B4-BE49-F238E27FC236}">
                <a16:creationId xmlns:a16="http://schemas.microsoft.com/office/drawing/2014/main" id="{2AB38834-91D5-FB1B-EFD3-BC3EBF6C96A0}"/>
              </a:ext>
            </a:extLst>
          </p:cNvPr>
          <p:cNvSpPr txBox="1"/>
          <p:nvPr/>
        </p:nvSpPr>
        <p:spPr>
          <a:xfrm>
            <a:off x="3816478" y="165960"/>
            <a:ext cx="8372475" cy="584775"/>
          </a:xfrm>
          <a:prstGeom prst="rect">
            <a:avLst/>
          </a:prstGeom>
          <a:noFill/>
        </p:spPr>
        <p:txBody>
          <a:bodyPr wrap="square" rtlCol="0">
            <a:spAutoFit/>
          </a:bodyPr>
          <a:lstStyle/>
          <a:p>
            <a:r>
              <a:rPr lang="en-IT" sz="3200" dirty="0">
                <a:solidFill>
                  <a:schemeClr val="accent6">
                    <a:lumMod val="60000"/>
                    <a:lumOff val="40000"/>
                  </a:schemeClr>
                </a:solidFill>
                <a:latin typeface="Dreaming Outloud Pro" panose="03050502040302030504" pitchFamily="66" charset="77"/>
                <a:cs typeface="Dreaming Outloud Pro" panose="03050502040302030504" pitchFamily="66" charset="77"/>
              </a:rPr>
              <a:t>1. Chemical tracers:</a:t>
            </a:r>
          </a:p>
        </p:txBody>
      </p:sp>
      <p:sp>
        <p:nvSpPr>
          <p:cNvPr id="4" name="TextBox 3">
            <a:extLst>
              <a:ext uri="{FF2B5EF4-FFF2-40B4-BE49-F238E27FC236}">
                <a16:creationId xmlns:a16="http://schemas.microsoft.com/office/drawing/2014/main" id="{82DFF415-ACC3-3954-262A-F099565186FD}"/>
              </a:ext>
            </a:extLst>
          </p:cNvPr>
          <p:cNvSpPr txBox="1"/>
          <p:nvPr/>
        </p:nvSpPr>
        <p:spPr>
          <a:xfrm>
            <a:off x="157163" y="1500188"/>
            <a:ext cx="11930062" cy="923330"/>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variable stars reveal information about </a:t>
            </a:r>
            <a:r>
              <a:rPr lang="en-GB" dirty="0">
                <a:solidFill>
                  <a:schemeClr val="accent2"/>
                </a:solidFill>
                <a:latin typeface="Arial" panose="020B0604020202020204" pitchFamily="34" charset="0"/>
                <a:cs typeface="Arial" panose="020B0604020202020204" pitchFamily="34" charset="0"/>
              </a:rPr>
              <a:t>the age </a:t>
            </a:r>
            <a:r>
              <a:rPr lang="en-GB" dirty="0">
                <a:solidFill>
                  <a:schemeClr val="bg1"/>
                </a:solidFill>
                <a:latin typeface="Arial" panose="020B0604020202020204" pitchFamily="34" charset="0"/>
                <a:cs typeface="Arial" panose="020B0604020202020204" pitchFamily="34" charset="0"/>
              </a:rPr>
              <a:t>and </a:t>
            </a:r>
            <a:r>
              <a:rPr lang="en-GB" dirty="0">
                <a:solidFill>
                  <a:schemeClr val="accent6">
                    <a:lumMod val="60000"/>
                    <a:lumOff val="40000"/>
                  </a:schemeClr>
                </a:solidFill>
                <a:latin typeface="Arial" panose="020B0604020202020204" pitchFamily="34" charset="0"/>
                <a:cs typeface="Arial" panose="020B0604020202020204" pitchFamily="34" charset="0"/>
              </a:rPr>
              <a:t>chemical composition</a:t>
            </a:r>
            <a:r>
              <a:rPr lang="en-GB" dirty="0">
                <a:solidFill>
                  <a:schemeClr val="bg1"/>
                </a:solidFill>
                <a:latin typeface="Arial" panose="020B0604020202020204" pitchFamily="34" charset="0"/>
                <a:cs typeface="Arial" panose="020B0604020202020204" pitchFamily="34" charset="0"/>
              </a:rPr>
              <a:t> of stars and the substructure of our galaxy. For example, the presence of certain types of variable stars in a star cluster or galaxy can indicate the age of the stellar population.</a:t>
            </a:r>
            <a:endParaRPr lang="en-IT"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63729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3393</TotalTime>
  <Words>2484</Words>
  <Application>Microsoft Macintosh PowerPoint</Application>
  <PresentationFormat>Widescreen</PresentationFormat>
  <Paragraphs>198</Paragraphs>
  <Slides>39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American Typewriter</vt:lpstr>
      <vt:lpstr>Arial</vt:lpstr>
      <vt:lpstr>Calibri</vt:lpstr>
      <vt:lpstr>Calibri Light</vt:lpstr>
      <vt:lpstr>Cambria Math</vt:lpstr>
      <vt:lpstr>Dreaming Outloud Pro</vt:lpstr>
      <vt:lpstr>Söhne</vt:lpstr>
      <vt:lpstr>Office Theme</vt:lpstr>
      <vt:lpstr>Testing ML and deep learning methods for estimating metallicity for RRL stars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ML and deep learning methods for estimating metallicity for RRL stars</dc:title>
  <dc:creator>Keshavarzmirzamohammadi Melika</dc:creator>
  <cp:lastModifiedBy>Keshavarzmirzamohammadi Melika</cp:lastModifiedBy>
  <cp:revision>4</cp:revision>
  <dcterms:created xsi:type="dcterms:W3CDTF">2023-10-08T12:00:28Z</dcterms:created>
  <dcterms:modified xsi:type="dcterms:W3CDTF">2023-10-10T20:35:12Z</dcterms:modified>
</cp:coreProperties>
</file>